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2" r:id="rId1"/>
  </p:sldMasterIdLst>
  <p:notesMasterIdLst>
    <p:notesMasterId r:id="rId28"/>
  </p:notesMasterIdLst>
  <p:handoutMasterIdLst>
    <p:handoutMasterId r:id="rId29"/>
  </p:handoutMasterIdLst>
  <p:sldIdLst>
    <p:sldId id="1336" r:id="rId2"/>
    <p:sldId id="1883" r:id="rId3"/>
    <p:sldId id="1974" r:id="rId4"/>
    <p:sldId id="1975" r:id="rId5"/>
    <p:sldId id="1901" r:id="rId6"/>
    <p:sldId id="1903" r:id="rId7"/>
    <p:sldId id="1904" r:id="rId8"/>
    <p:sldId id="1878" r:id="rId9"/>
    <p:sldId id="1932" r:id="rId10"/>
    <p:sldId id="1899" r:id="rId11"/>
    <p:sldId id="1965" r:id="rId12"/>
    <p:sldId id="1933" r:id="rId13"/>
    <p:sldId id="1879" r:id="rId14"/>
    <p:sldId id="1926" r:id="rId15"/>
    <p:sldId id="1927" r:id="rId16"/>
    <p:sldId id="1928" r:id="rId17"/>
    <p:sldId id="1924" r:id="rId18"/>
    <p:sldId id="1961" r:id="rId19"/>
    <p:sldId id="1964" r:id="rId20"/>
    <p:sldId id="1937" r:id="rId21"/>
    <p:sldId id="1966" r:id="rId22"/>
    <p:sldId id="1968" r:id="rId23"/>
    <p:sldId id="1945" r:id="rId24"/>
    <p:sldId id="1969" r:id="rId25"/>
    <p:sldId id="1960" r:id="rId26"/>
    <p:sldId id="1935" r:id="rId27"/>
  </p:sldIdLst>
  <p:sldSz cx="9906000" cy="6858000" type="A4"/>
  <p:notesSz cx="6797675" cy="9874250"/>
  <p:defaultTextStyle>
    <a:defPPr>
      <a:defRPr lang="en-GB"/>
    </a:defPPr>
    <a:lvl1pPr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5pPr>
    <a:lvl6pPr marL="22860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6pPr>
    <a:lvl7pPr marL="27432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7pPr>
    <a:lvl8pPr marL="32004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8pPr>
    <a:lvl9pPr marL="3657600" algn="l" defTabSz="914400" rtl="0" eaLnBrk="1" latinLnBrk="1" hangingPunct="1">
      <a:defRPr sz="3200" b="1" kern="1200">
        <a:solidFill>
          <a:schemeClr val="tx1"/>
        </a:solidFill>
        <a:latin typeface="Arial" pitchFamily="34" charset="0"/>
        <a:ea typeface="HY견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5224C9-5A07-437B-811A-5C992A37A099}">
          <p14:sldIdLst>
            <p14:sldId id="1336"/>
            <p14:sldId id="1883"/>
            <p14:sldId id="1974"/>
            <p14:sldId id="1975"/>
            <p14:sldId id="1901"/>
            <p14:sldId id="1903"/>
            <p14:sldId id="1904"/>
            <p14:sldId id="1878"/>
            <p14:sldId id="1932"/>
            <p14:sldId id="1899"/>
            <p14:sldId id="1965"/>
            <p14:sldId id="1933"/>
            <p14:sldId id="1879"/>
            <p14:sldId id="1926"/>
            <p14:sldId id="1927"/>
            <p14:sldId id="1928"/>
            <p14:sldId id="1924"/>
            <p14:sldId id="1961"/>
            <p14:sldId id="1964"/>
            <p14:sldId id="1937"/>
            <p14:sldId id="1966"/>
            <p14:sldId id="1968"/>
            <p14:sldId id="1945"/>
            <p14:sldId id="1969"/>
            <p14:sldId id="1960"/>
            <p14:sldId id="19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23">
          <p15:clr>
            <a:srgbClr val="A4A3A4"/>
          </p15:clr>
        </p15:guide>
        <p15:guide id="3" pos="246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1797">
          <p15:clr>
            <a:srgbClr val="A4A3A4"/>
          </p15:clr>
        </p15:guide>
        <p15:guide id="6" pos="5978">
          <p15:clr>
            <a:srgbClr val="A4A3A4"/>
          </p15:clr>
        </p15:guide>
        <p15:guide id="7" pos="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785"/>
    <a:srgbClr val="00CC66"/>
    <a:srgbClr val="FF9999"/>
    <a:srgbClr val="3A71A1"/>
    <a:srgbClr val="5899D4"/>
    <a:srgbClr val="0C9C3C"/>
    <a:srgbClr val="FFEBFF"/>
    <a:srgbClr val="ABDB77"/>
    <a:srgbClr val="6D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70053" autoAdjust="0"/>
  </p:normalViewPr>
  <p:slideViewPr>
    <p:cSldViewPr snapToObjects="1">
      <p:cViewPr varScale="1">
        <p:scale>
          <a:sx n="62" d="100"/>
          <a:sy n="62" d="100"/>
        </p:scale>
        <p:origin x="534" y="84"/>
      </p:cViewPr>
      <p:guideLst>
        <p:guide orient="horz" pos="2160"/>
        <p:guide pos="6023"/>
        <p:guide pos="246"/>
        <p:guide orient="horz" pos="799"/>
        <p:guide orient="horz" pos="1797"/>
        <p:guide pos="5978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98" d="100"/>
        <a:sy n="198" d="100"/>
      </p:scale>
      <p:origin x="0" y="-5136"/>
    </p:cViewPr>
  </p:sorterViewPr>
  <p:notesViewPr>
    <p:cSldViewPr snapToObjects="1">
      <p:cViewPr varScale="1">
        <p:scale>
          <a:sx n="83" d="100"/>
          <a:sy n="83" d="100"/>
        </p:scale>
        <p:origin x="3684" y="84"/>
      </p:cViewPr>
      <p:guideLst>
        <p:guide orient="horz" pos="310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t" anchorCtr="0" compatLnSpc="1">
            <a:prstTxWarp prst="textNoShape">
              <a:avLst/>
            </a:prstTxWarp>
          </a:bodyPr>
          <a:lstStyle>
            <a:lvl1pPr algn="l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2" y="1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t" anchorCtr="0" compatLnSpc="1">
            <a:prstTxWarp prst="textNoShape">
              <a:avLst/>
            </a:prstTxWarp>
          </a:bodyPr>
          <a:lstStyle>
            <a:lvl1pPr algn="r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540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b" anchorCtr="0" compatLnSpc="1">
            <a:prstTxWarp prst="textNoShape">
              <a:avLst/>
            </a:prstTxWarp>
          </a:bodyPr>
          <a:lstStyle>
            <a:lvl1pPr algn="l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2" y="9380540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b" anchorCtr="0" compatLnSpc="1">
            <a:prstTxWarp prst="textNoShape">
              <a:avLst/>
            </a:prstTxWarp>
          </a:bodyPr>
          <a:lstStyle>
            <a:lvl1pPr algn="r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43C7865-FB0E-4BC9-8981-A7640E9E2AE7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959816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t" anchorCtr="0" compatLnSpc="1">
            <a:prstTxWarp prst="textNoShape">
              <a:avLst/>
            </a:prstTxWarp>
          </a:bodyPr>
          <a:lstStyle>
            <a:lvl1pPr algn="l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2" y="1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t" anchorCtr="0" compatLnSpc="1">
            <a:prstTxWarp prst="textNoShape">
              <a:avLst/>
            </a:prstTxWarp>
          </a:bodyPr>
          <a:lstStyle>
            <a:lvl1pPr algn="r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9138" y="738188"/>
            <a:ext cx="5353050" cy="3706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45" y="4689481"/>
            <a:ext cx="5435599" cy="444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 noProof="0" smtClean="0"/>
              <a:t>Click to edit Master text styles</a:t>
            </a:r>
          </a:p>
          <a:p>
            <a:pPr lvl="1"/>
            <a:r>
              <a:rPr lang="en-GB" altLang="ko-KR" noProof="0" smtClean="0"/>
              <a:t>Second level</a:t>
            </a:r>
          </a:p>
          <a:p>
            <a:pPr lvl="2"/>
            <a:r>
              <a:rPr lang="en-GB" altLang="ko-KR" noProof="0" smtClean="0"/>
              <a:t>Third level</a:t>
            </a:r>
          </a:p>
          <a:p>
            <a:pPr lvl="3"/>
            <a:r>
              <a:rPr lang="en-GB" altLang="ko-KR" noProof="0" smtClean="0"/>
              <a:t>Fourth level</a:t>
            </a:r>
          </a:p>
          <a:p>
            <a:pPr lvl="4"/>
            <a:r>
              <a:rPr lang="en-GB" altLang="ko-KR" noProof="0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80540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b" anchorCtr="0" compatLnSpc="1">
            <a:prstTxWarp prst="textNoShape">
              <a:avLst/>
            </a:prstTxWarp>
          </a:bodyPr>
          <a:lstStyle>
            <a:lvl1pPr algn="l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 altLang="ko-KR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2" y="9380540"/>
            <a:ext cx="2946400" cy="49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8" tIns="46089" rIns="92178" bIns="46089" numCol="1" anchor="b" anchorCtr="0" compatLnSpc="1">
            <a:prstTxWarp prst="textNoShape">
              <a:avLst/>
            </a:prstTxWarp>
          </a:bodyPr>
          <a:lstStyle>
            <a:lvl1pPr algn="r" defTabSz="922535">
              <a:spcBef>
                <a:spcPct val="0"/>
              </a:spcBef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E07A0F1B-A71C-44B1-B55D-090A18FBD572}" type="slidenum">
              <a:rPr lang="ko-KR" altLang="en-GB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255893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463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58244" indent="-291631" defTabSz="936463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66529" indent="-233306" defTabSz="936463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33140" indent="-233306" defTabSz="936463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99750" indent="-233306" defTabSz="936463" eaLnBrk="0" hangingPunct="0"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66364" indent="-233306" algn="ctr" defTabSz="936463" eaLnBrk="0" fontAlgn="base" hangingPunct="0">
              <a:spcBef>
                <a:spcPct val="5000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3032972" indent="-233306" algn="ctr" defTabSz="936463" eaLnBrk="0" fontAlgn="base" hangingPunct="0">
              <a:spcBef>
                <a:spcPct val="5000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99586" indent="-233306" algn="ctr" defTabSz="936463" eaLnBrk="0" fontAlgn="base" hangingPunct="0">
              <a:spcBef>
                <a:spcPct val="5000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966196" indent="-233306" algn="ctr" defTabSz="936463" eaLnBrk="0" fontAlgn="base" hangingPunct="0">
              <a:spcBef>
                <a:spcPct val="5000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/>
            <a:fld id="{1FEA47A7-4F02-47C2-B6C3-5B2A0AF09285}" type="slidenum">
              <a:rPr lang="ko-KR" altLang="en-GB" sz="1200" b="0"/>
              <a:pPr eaLnBrk="1" hangingPunct="1"/>
              <a:t>0</a:t>
            </a:fld>
            <a:endParaRPr lang="en-GB" altLang="ko-KR" sz="1200" b="0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dirty="0" smtClean="0">
              <a:latin typeface="Arial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44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97112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38768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80033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ko-KR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632172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8004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571705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481368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76060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158685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89941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754201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19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408394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3218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61854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65230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ts val="24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spc="-80" dirty="0" smtClean="0">
              <a:solidFill>
                <a:srgbClr val="2E89CA"/>
              </a:solidFill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63308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221760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11625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2798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rgbClr val="333333"/>
                </a:solidFill>
                <a:latin typeface="맑은 고딕" panose="020B0503020000020004" pitchFamily="50" charset="-127"/>
              </a:rPr>
              <a:t>인공지능 현황 시장전망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114579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92240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28483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29191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77564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endParaRPr lang="en-US" altLang="ko-KR" sz="1000" b="0" i="0" u="none" strike="noStrike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7A0F1B-A71C-44B1-B55D-090A18FBD572}" type="slidenum">
              <a:rPr lang="ko-KR" altLang="en-GB" smtClean="0"/>
              <a:pPr>
                <a:defRPr/>
              </a:pPr>
              <a:t>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97172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64" y="274400"/>
            <a:ext cx="9151937" cy="369332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575" y="857032"/>
            <a:ext cx="9144000" cy="388640"/>
          </a:xfrm>
        </p:spPr>
        <p:txBody>
          <a:bodyPr lIns="0"/>
          <a:lstStyle>
            <a:lvl1pPr algn="l"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09575" y="1412875"/>
            <a:ext cx="9109075" cy="48958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9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81400"/>
            <a:ext cx="9144000" cy="369332"/>
          </a:xfrm>
        </p:spPr>
        <p:txBody>
          <a:bodyPr lIns="0" tIns="0" rIns="0">
            <a:spAutoFit/>
          </a:bodyPr>
          <a:lstStyle>
            <a:lvl1pPr>
              <a:spcBef>
                <a:spcPts val="50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GB" dirty="0"/>
              <a:t>마스터 부제목 스타일 편집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2239963"/>
            <a:ext cx="9144000" cy="492443"/>
          </a:xfrm>
        </p:spPr>
        <p:txBody>
          <a:bodyPr/>
          <a:lstStyle>
            <a:lvl1pPr>
              <a:defRPr sz="32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GB"/>
              <a:t>마스터 제목 스타일 편집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0" y="-1"/>
            <a:ext cx="9906000" cy="838201"/>
          </a:xfrm>
          <a:prstGeom prst="rect">
            <a:avLst/>
          </a:prstGeom>
          <a:solidFill>
            <a:srgbClr val="0047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0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64" y="183705"/>
            <a:ext cx="9151937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9575" y="857032"/>
            <a:ext cx="9144000" cy="388640"/>
          </a:xfrm>
        </p:spPr>
        <p:txBody>
          <a:bodyPr lIns="0"/>
          <a:lstStyle>
            <a:lvl1pPr algn="l">
              <a:defRPr sz="1800">
                <a:latin typeface="+mn-lt"/>
                <a:ea typeface="나눔고딕 ExtraBold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5976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392360" y="576491"/>
            <a:ext cx="9385176" cy="2154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54864" tIns="0" rIns="0" bIns="0" anchor="ctr">
            <a:spAutoFit/>
          </a:bodyPr>
          <a:lstStyle/>
          <a:p>
            <a:pPr algn="l">
              <a:tabLst>
                <a:tab pos="311150" algn="l"/>
              </a:tabLst>
              <a:defRPr/>
            </a:pPr>
            <a:r>
              <a:rPr lang="ko-KR" altLang="en-GB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	</a:t>
            </a:r>
            <a:endParaRPr lang="ko-KR" altLang="en-GB" sz="1400" b="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280928"/>
            <a:ext cx="9151937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530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4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447330" y="225946"/>
            <a:ext cx="611065" cy="353943"/>
          </a:xfrm>
        </p:spPr>
        <p:txBody>
          <a:bodyPr wrap="none">
            <a:spAutoFit/>
          </a:bodyPr>
          <a:lstStyle>
            <a:lvl1pPr marL="0" indent="0">
              <a:buNone/>
              <a:defRPr sz="1700" b="1"/>
            </a:lvl1pPr>
            <a:lvl2pPr marL="352321" indent="0">
              <a:buNone/>
              <a:defRPr sz="1300"/>
            </a:lvl2pPr>
            <a:lvl3pPr marL="704640" indent="0">
              <a:buNone/>
              <a:defRPr sz="1300"/>
            </a:lvl3pPr>
            <a:lvl4pPr marL="1056961" indent="0">
              <a:buNone/>
              <a:defRPr sz="1300"/>
            </a:lvl4pPr>
            <a:lvl5pPr marL="1799082" indent="0">
              <a:buNone/>
              <a:defRPr sz="1300"/>
            </a:lvl5pPr>
          </a:lstStyle>
          <a:p>
            <a:pPr lvl="0"/>
            <a:r>
              <a:rPr lang="ko-KR" altLang="en-US" dirty="0" smtClean="0"/>
              <a:t>제목</a:t>
            </a:r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8700168" y="254825"/>
            <a:ext cx="752129" cy="323165"/>
          </a:xfrm>
        </p:spPr>
        <p:txBody>
          <a:bodyPr wrap="none">
            <a:spAutoFit/>
          </a:bodyPr>
          <a:lstStyle>
            <a:lvl1pPr marL="0" indent="0" algn="r">
              <a:buNone/>
              <a:defRPr sz="1500" b="1"/>
            </a:lvl1pPr>
            <a:lvl2pPr marL="352321" indent="0">
              <a:buNone/>
              <a:defRPr sz="1300"/>
            </a:lvl2pPr>
            <a:lvl3pPr marL="704640" indent="0">
              <a:buNone/>
              <a:defRPr sz="1300"/>
            </a:lvl3pPr>
            <a:lvl4pPr marL="1056961" indent="0">
              <a:buNone/>
              <a:defRPr sz="1300"/>
            </a:lvl4pPr>
            <a:lvl5pPr marL="1799082" indent="0">
              <a:buNone/>
              <a:defRPr sz="1300"/>
            </a:lvl5pPr>
          </a:lstStyle>
          <a:p>
            <a:pPr lvl="0"/>
            <a:r>
              <a:rPr lang="ko-KR" altLang="en-US" dirty="0" smtClean="0"/>
              <a:t>소제목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329" y="695585"/>
            <a:ext cx="9004968" cy="292388"/>
          </a:xfrm>
        </p:spPr>
        <p:txBody>
          <a:bodyPr wrap="square">
            <a:spAutoFit/>
          </a:bodyPr>
          <a:lstStyle>
            <a:lvl1pPr marL="0" indent="0" eaLnBrk="1" latinLnBrk="0" hangingPunct="1">
              <a:buNone/>
              <a:defRPr sz="1300" b="1"/>
            </a:lvl1pPr>
            <a:lvl2pPr marL="352321" indent="0">
              <a:buNone/>
              <a:defRPr sz="1300"/>
            </a:lvl2pPr>
            <a:lvl3pPr marL="704640" indent="0">
              <a:buNone/>
              <a:defRPr sz="1300"/>
            </a:lvl3pPr>
            <a:lvl4pPr marL="1056961" indent="0">
              <a:buNone/>
              <a:defRPr sz="1300"/>
            </a:lvl4pPr>
            <a:lvl5pPr marL="1799082" indent="0">
              <a:buNone/>
              <a:defRPr sz="1300"/>
            </a:lvl5pPr>
          </a:lstStyle>
          <a:p>
            <a:pPr lvl="0"/>
            <a:r>
              <a:rPr lang="ko-KR" altLang="en-US" dirty="0" smtClean="0"/>
              <a:t>헤드라인</a:t>
            </a:r>
          </a:p>
        </p:txBody>
      </p:sp>
    </p:spTree>
    <p:extLst>
      <p:ext uri="{BB962C8B-B14F-4D97-AF65-F5344CB8AC3E}">
        <p14:creationId xmlns:p14="http://schemas.microsoft.com/office/powerpoint/2010/main" val="350747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6" name="Rectangle 4"/>
          <p:cNvSpPr>
            <a:spLocks noChangeArrowheads="1"/>
          </p:cNvSpPr>
          <p:nvPr/>
        </p:nvSpPr>
        <p:spPr bwMode="auto">
          <a:xfrm>
            <a:off x="0" y="-1"/>
            <a:ext cx="9906000" cy="838201"/>
          </a:xfrm>
          <a:prstGeom prst="rect">
            <a:avLst/>
          </a:prstGeom>
          <a:solidFill>
            <a:srgbClr val="0047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23" name="Group 20"/>
          <p:cNvGrpSpPr>
            <a:grpSpLocks/>
          </p:cNvGrpSpPr>
          <p:nvPr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513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591882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1883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1884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1885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91891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1879" name="Rectangle 7"/>
          <p:cNvSpPr>
            <a:spLocks noChangeArrowheads="1"/>
          </p:cNvSpPr>
          <p:nvPr/>
        </p:nvSpPr>
        <p:spPr bwMode="auto">
          <a:xfrm>
            <a:off x="4813300" y="6508750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hangingPunct="0">
              <a:spcBef>
                <a:spcPct val="0"/>
              </a:spcBef>
              <a:defRPr/>
            </a:pPr>
            <a:fld id="{34826362-A2DD-4A1C-A4F5-8AB13A50D98D}" type="slidenum">
              <a:rPr lang="ko-KR" altLang="en-GB" sz="1000" b="0">
                <a:latin typeface="나눔고딕" panose="020D0604000000000000" pitchFamily="50" charset="-127"/>
                <a:ea typeface="나눔고딕" panose="020D0604000000000000" pitchFamily="50" charset="-127"/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GB" altLang="ko-KR" sz="10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8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575" y="858872"/>
            <a:ext cx="9144000" cy="32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9144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GB" dirty="0" smtClean="0"/>
              <a:t>마스터 텍스트 스타일을 편집합니다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6636" y="234433"/>
            <a:ext cx="9151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GB" dirty="0" smtClean="0"/>
              <a:t>마스터 제목 스타일 편집</a:t>
            </a:r>
          </a:p>
        </p:txBody>
      </p:sp>
      <p:grpSp>
        <p:nvGrpSpPr>
          <p:cNvPr id="20" name="Group 12"/>
          <p:cNvGrpSpPr>
            <a:grpSpLocks/>
          </p:cNvGrpSpPr>
          <p:nvPr userDrawn="1"/>
        </p:nvGrpSpPr>
        <p:grpSpPr bwMode="auto">
          <a:xfrm>
            <a:off x="178837" y="6534675"/>
            <a:ext cx="432481" cy="265531"/>
            <a:chOff x="521" y="2462"/>
            <a:chExt cx="711" cy="292"/>
          </a:xfrm>
        </p:grpSpPr>
        <p:sp>
          <p:nvSpPr>
            <p:cNvPr id="21" name="Freeform 10"/>
            <p:cNvSpPr>
              <a:spLocks noEditPoints="1"/>
            </p:cNvSpPr>
            <p:nvPr/>
          </p:nvSpPr>
          <p:spPr bwMode="auto">
            <a:xfrm>
              <a:off x="521" y="2533"/>
              <a:ext cx="711" cy="149"/>
            </a:xfrm>
            <a:custGeom>
              <a:avLst/>
              <a:gdLst>
                <a:gd name="T0" fmla="*/ 711 w 711"/>
                <a:gd name="T1" fmla="*/ 149 h 149"/>
                <a:gd name="T2" fmla="*/ 571 w 711"/>
                <a:gd name="T3" fmla="*/ 31 h 149"/>
                <a:gd name="T4" fmla="*/ 504 w 711"/>
                <a:gd name="T5" fmla="*/ 31 h 149"/>
                <a:gd name="T6" fmla="*/ 632 w 711"/>
                <a:gd name="T7" fmla="*/ 0 h 149"/>
                <a:gd name="T8" fmla="*/ 329 w 711"/>
                <a:gd name="T9" fmla="*/ 30 h 149"/>
                <a:gd name="T10" fmla="*/ 380 w 711"/>
                <a:gd name="T11" fmla="*/ 60 h 149"/>
                <a:gd name="T12" fmla="*/ 376 w 711"/>
                <a:gd name="T13" fmla="*/ 62 h 149"/>
                <a:gd name="T14" fmla="*/ 374 w 711"/>
                <a:gd name="T15" fmla="*/ 65 h 149"/>
                <a:gd name="T16" fmla="*/ 371 w 711"/>
                <a:gd name="T17" fmla="*/ 68 h 149"/>
                <a:gd name="T18" fmla="*/ 370 w 711"/>
                <a:gd name="T19" fmla="*/ 70 h 149"/>
                <a:gd name="T20" fmla="*/ 369 w 711"/>
                <a:gd name="T21" fmla="*/ 73 h 149"/>
                <a:gd name="T22" fmla="*/ 369 w 711"/>
                <a:gd name="T23" fmla="*/ 75 h 149"/>
                <a:gd name="T24" fmla="*/ 369 w 711"/>
                <a:gd name="T25" fmla="*/ 76 h 149"/>
                <a:gd name="T26" fmla="*/ 370 w 711"/>
                <a:gd name="T27" fmla="*/ 79 h 149"/>
                <a:gd name="T28" fmla="*/ 371 w 711"/>
                <a:gd name="T29" fmla="*/ 82 h 149"/>
                <a:gd name="T30" fmla="*/ 374 w 711"/>
                <a:gd name="T31" fmla="*/ 84 h 149"/>
                <a:gd name="T32" fmla="*/ 376 w 711"/>
                <a:gd name="T33" fmla="*/ 87 h 149"/>
                <a:gd name="T34" fmla="*/ 380 w 711"/>
                <a:gd name="T35" fmla="*/ 90 h 149"/>
                <a:gd name="T36" fmla="*/ 329 w 711"/>
                <a:gd name="T37" fmla="*/ 120 h 149"/>
                <a:gd name="T38" fmla="*/ 326 w 711"/>
                <a:gd name="T39" fmla="*/ 122 h 149"/>
                <a:gd name="T40" fmla="*/ 323 w 711"/>
                <a:gd name="T41" fmla="*/ 125 h 149"/>
                <a:gd name="T42" fmla="*/ 321 w 711"/>
                <a:gd name="T43" fmla="*/ 127 h 149"/>
                <a:gd name="T44" fmla="*/ 319 w 711"/>
                <a:gd name="T45" fmla="*/ 130 h 149"/>
                <a:gd name="T46" fmla="*/ 319 w 711"/>
                <a:gd name="T47" fmla="*/ 133 h 149"/>
                <a:gd name="T48" fmla="*/ 319 w 711"/>
                <a:gd name="T49" fmla="*/ 135 h 149"/>
                <a:gd name="T50" fmla="*/ 319 w 711"/>
                <a:gd name="T51" fmla="*/ 136 h 149"/>
                <a:gd name="T52" fmla="*/ 319 w 711"/>
                <a:gd name="T53" fmla="*/ 139 h 149"/>
                <a:gd name="T54" fmla="*/ 321 w 711"/>
                <a:gd name="T55" fmla="*/ 142 h 149"/>
                <a:gd name="T56" fmla="*/ 323 w 711"/>
                <a:gd name="T57" fmla="*/ 144 h 149"/>
                <a:gd name="T58" fmla="*/ 326 w 711"/>
                <a:gd name="T59" fmla="*/ 147 h 149"/>
                <a:gd name="T60" fmla="*/ 329 w 711"/>
                <a:gd name="T61" fmla="*/ 149 h 149"/>
                <a:gd name="T62" fmla="*/ 206 w 711"/>
                <a:gd name="T63" fmla="*/ 149 h 149"/>
                <a:gd name="T64" fmla="*/ 237 w 711"/>
                <a:gd name="T65" fmla="*/ 0 h 149"/>
                <a:gd name="T66" fmla="*/ 283 w 711"/>
                <a:gd name="T67" fmla="*/ 0 h 149"/>
                <a:gd name="T68" fmla="*/ 329 w 711"/>
                <a:gd name="T69" fmla="*/ 0 h 149"/>
                <a:gd name="T70" fmla="*/ 326 w 711"/>
                <a:gd name="T71" fmla="*/ 2 h 149"/>
                <a:gd name="T72" fmla="*/ 323 w 711"/>
                <a:gd name="T73" fmla="*/ 5 h 149"/>
                <a:gd name="T74" fmla="*/ 321 w 711"/>
                <a:gd name="T75" fmla="*/ 8 h 149"/>
                <a:gd name="T76" fmla="*/ 319 w 711"/>
                <a:gd name="T77" fmla="*/ 11 h 149"/>
                <a:gd name="T78" fmla="*/ 319 w 711"/>
                <a:gd name="T79" fmla="*/ 13 h 149"/>
                <a:gd name="T80" fmla="*/ 319 w 711"/>
                <a:gd name="T81" fmla="*/ 15 h 149"/>
                <a:gd name="T82" fmla="*/ 319 w 711"/>
                <a:gd name="T83" fmla="*/ 16 h 149"/>
                <a:gd name="T84" fmla="*/ 319 w 711"/>
                <a:gd name="T85" fmla="*/ 19 h 149"/>
                <a:gd name="T86" fmla="*/ 321 w 711"/>
                <a:gd name="T87" fmla="*/ 22 h 149"/>
                <a:gd name="T88" fmla="*/ 323 w 711"/>
                <a:gd name="T89" fmla="*/ 25 h 149"/>
                <a:gd name="T90" fmla="*/ 326 w 711"/>
                <a:gd name="T91" fmla="*/ 27 h 149"/>
                <a:gd name="T92" fmla="*/ 329 w 711"/>
                <a:gd name="T93" fmla="*/ 30 h 149"/>
                <a:gd name="T94" fmla="*/ 133 w 711"/>
                <a:gd name="T95" fmla="*/ 75 h 149"/>
                <a:gd name="T96" fmla="*/ 67 w 711"/>
                <a:gd name="T97" fmla="*/ 79 h 149"/>
                <a:gd name="T98" fmla="*/ 0 w 711"/>
                <a:gd name="T99" fmla="*/ 0 h 149"/>
                <a:gd name="T100" fmla="*/ 116 w 711"/>
                <a:gd name="T101" fmla="*/ 0 h 1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11"/>
                <a:gd name="T154" fmla="*/ 0 h 149"/>
                <a:gd name="T155" fmla="*/ 711 w 711"/>
                <a:gd name="T156" fmla="*/ 149 h 1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11" h="149">
                  <a:moveTo>
                    <a:pt x="644" y="0"/>
                  </a:moveTo>
                  <a:lnTo>
                    <a:pt x="711" y="0"/>
                  </a:lnTo>
                  <a:lnTo>
                    <a:pt x="711" y="149"/>
                  </a:lnTo>
                  <a:lnTo>
                    <a:pt x="644" y="149"/>
                  </a:lnTo>
                  <a:lnTo>
                    <a:pt x="644" y="0"/>
                  </a:lnTo>
                  <a:close/>
                  <a:moveTo>
                    <a:pt x="571" y="31"/>
                  </a:moveTo>
                  <a:lnTo>
                    <a:pt x="571" y="149"/>
                  </a:lnTo>
                  <a:lnTo>
                    <a:pt x="504" y="149"/>
                  </a:lnTo>
                  <a:lnTo>
                    <a:pt x="504" y="31"/>
                  </a:lnTo>
                  <a:lnTo>
                    <a:pt x="444" y="31"/>
                  </a:lnTo>
                  <a:lnTo>
                    <a:pt x="444" y="0"/>
                  </a:lnTo>
                  <a:lnTo>
                    <a:pt x="632" y="0"/>
                  </a:lnTo>
                  <a:lnTo>
                    <a:pt x="632" y="31"/>
                  </a:lnTo>
                  <a:lnTo>
                    <a:pt x="571" y="31"/>
                  </a:lnTo>
                  <a:close/>
                  <a:moveTo>
                    <a:pt x="329" y="30"/>
                  </a:moveTo>
                  <a:lnTo>
                    <a:pt x="273" y="30"/>
                  </a:lnTo>
                  <a:lnTo>
                    <a:pt x="273" y="60"/>
                  </a:lnTo>
                  <a:lnTo>
                    <a:pt x="380" y="60"/>
                  </a:lnTo>
                  <a:lnTo>
                    <a:pt x="379" y="60"/>
                  </a:lnTo>
                  <a:lnTo>
                    <a:pt x="377" y="61"/>
                  </a:lnTo>
                  <a:lnTo>
                    <a:pt x="376" y="62"/>
                  </a:lnTo>
                  <a:lnTo>
                    <a:pt x="375" y="63"/>
                  </a:lnTo>
                  <a:lnTo>
                    <a:pt x="374" y="64"/>
                  </a:lnTo>
                  <a:lnTo>
                    <a:pt x="374" y="65"/>
                  </a:lnTo>
                  <a:lnTo>
                    <a:pt x="373" y="66"/>
                  </a:lnTo>
                  <a:lnTo>
                    <a:pt x="372" y="67"/>
                  </a:lnTo>
                  <a:lnTo>
                    <a:pt x="371" y="68"/>
                  </a:lnTo>
                  <a:lnTo>
                    <a:pt x="370" y="69"/>
                  </a:lnTo>
                  <a:lnTo>
                    <a:pt x="370" y="70"/>
                  </a:lnTo>
                  <a:lnTo>
                    <a:pt x="370" y="71"/>
                  </a:lnTo>
                  <a:lnTo>
                    <a:pt x="369" y="73"/>
                  </a:lnTo>
                  <a:lnTo>
                    <a:pt x="369" y="74"/>
                  </a:lnTo>
                  <a:lnTo>
                    <a:pt x="369" y="75"/>
                  </a:lnTo>
                  <a:lnTo>
                    <a:pt x="369" y="76"/>
                  </a:lnTo>
                  <a:lnTo>
                    <a:pt x="369" y="77"/>
                  </a:lnTo>
                  <a:lnTo>
                    <a:pt x="370" y="78"/>
                  </a:lnTo>
                  <a:lnTo>
                    <a:pt x="370" y="79"/>
                  </a:lnTo>
                  <a:lnTo>
                    <a:pt x="370" y="80"/>
                  </a:lnTo>
                  <a:lnTo>
                    <a:pt x="371" y="81"/>
                  </a:lnTo>
                  <a:lnTo>
                    <a:pt x="371" y="82"/>
                  </a:lnTo>
                  <a:lnTo>
                    <a:pt x="372" y="83"/>
                  </a:lnTo>
                  <a:lnTo>
                    <a:pt x="373" y="83"/>
                  </a:lnTo>
                  <a:lnTo>
                    <a:pt x="374" y="84"/>
                  </a:lnTo>
                  <a:lnTo>
                    <a:pt x="374" y="85"/>
                  </a:lnTo>
                  <a:lnTo>
                    <a:pt x="375" y="86"/>
                  </a:lnTo>
                  <a:lnTo>
                    <a:pt x="376" y="87"/>
                  </a:lnTo>
                  <a:lnTo>
                    <a:pt x="377" y="88"/>
                  </a:lnTo>
                  <a:lnTo>
                    <a:pt x="379" y="89"/>
                  </a:lnTo>
                  <a:lnTo>
                    <a:pt x="380" y="90"/>
                  </a:lnTo>
                  <a:lnTo>
                    <a:pt x="273" y="90"/>
                  </a:lnTo>
                  <a:lnTo>
                    <a:pt x="273" y="120"/>
                  </a:lnTo>
                  <a:lnTo>
                    <a:pt x="329" y="120"/>
                  </a:lnTo>
                  <a:lnTo>
                    <a:pt x="328" y="120"/>
                  </a:lnTo>
                  <a:lnTo>
                    <a:pt x="327" y="121"/>
                  </a:lnTo>
                  <a:lnTo>
                    <a:pt x="326" y="122"/>
                  </a:lnTo>
                  <a:lnTo>
                    <a:pt x="325" y="123"/>
                  </a:lnTo>
                  <a:lnTo>
                    <a:pt x="324" y="124"/>
                  </a:lnTo>
                  <a:lnTo>
                    <a:pt x="323" y="125"/>
                  </a:lnTo>
                  <a:lnTo>
                    <a:pt x="322" y="126"/>
                  </a:lnTo>
                  <a:lnTo>
                    <a:pt x="321" y="127"/>
                  </a:lnTo>
                  <a:lnTo>
                    <a:pt x="320" y="128"/>
                  </a:lnTo>
                  <a:lnTo>
                    <a:pt x="320" y="129"/>
                  </a:lnTo>
                  <a:lnTo>
                    <a:pt x="319" y="130"/>
                  </a:lnTo>
                  <a:lnTo>
                    <a:pt x="319" y="131"/>
                  </a:lnTo>
                  <a:lnTo>
                    <a:pt x="319" y="132"/>
                  </a:lnTo>
                  <a:lnTo>
                    <a:pt x="319" y="133"/>
                  </a:lnTo>
                  <a:lnTo>
                    <a:pt x="319" y="134"/>
                  </a:lnTo>
                  <a:lnTo>
                    <a:pt x="319" y="135"/>
                  </a:lnTo>
                  <a:lnTo>
                    <a:pt x="319" y="136"/>
                  </a:lnTo>
                  <a:lnTo>
                    <a:pt x="319" y="137"/>
                  </a:lnTo>
                  <a:lnTo>
                    <a:pt x="319" y="138"/>
                  </a:lnTo>
                  <a:lnTo>
                    <a:pt x="319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1" y="142"/>
                  </a:lnTo>
                  <a:lnTo>
                    <a:pt x="322" y="143"/>
                  </a:lnTo>
                  <a:lnTo>
                    <a:pt x="323" y="144"/>
                  </a:lnTo>
                  <a:lnTo>
                    <a:pt x="324" y="145"/>
                  </a:lnTo>
                  <a:lnTo>
                    <a:pt x="325" y="146"/>
                  </a:lnTo>
                  <a:lnTo>
                    <a:pt x="326" y="147"/>
                  </a:lnTo>
                  <a:lnTo>
                    <a:pt x="327" y="148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219" y="149"/>
                  </a:lnTo>
                  <a:lnTo>
                    <a:pt x="206" y="149"/>
                  </a:lnTo>
                  <a:lnTo>
                    <a:pt x="206" y="0"/>
                  </a:lnTo>
                  <a:lnTo>
                    <a:pt x="221" y="0"/>
                  </a:lnTo>
                  <a:lnTo>
                    <a:pt x="237" y="0"/>
                  </a:lnTo>
                  <a:lnTo>
                    <a:pt x="252" y="0"/>
                  </a:lnTo>
                  <a:lnTo>
                    <a:pt x="268" y="0"/>
                  </a:lnTo>
                  <a:lnTo>
                    <a:pt x="283" y="0"/>
                  </a:lnTo>
                  <a:lnTo>
                    <a:pt x="298" y="0"/>
                  </a:lnTo>
                  <a:lnTo>
                    <a:pt x="314" y="0"/>
                  </a:lnTo>
                  <a:lnTo>
                    <a:pt x="329" y="0"/>
                  </a:lnTo>
                  <a:lnTo>
                    <a:pt x="328" y="0"/>
                  </a:lnTo>
                  <a:lnTo>
                    <a:pt x="327" y="1"/>
                  </a:lnTo>
                  <a:lnTo>
                    <a:pt x="326" y="2"/>
                  </a:lnTo>
                  <a:lnTo>
                    <a:pt x="325" y="3"/>
                  </a:lnTo>
                  <a:lnTo>
                    <a:pt x="324" y="4"/>
                  </a:lnTo>
                  <a:lnTo>
                    <a:pt x="323" y="5"/>
                  </a:lnTo>
                  <a:lnTo>
                    <a:pt x="322" y="6"/>
                  </a:lnTo>
                  <a:lnTo>
                    <a:pt x="321" y="7"/>
                  </a:lnTo>
                  <a:lnTo>
                    <a:pt x="321" y="8"/>
                  </a:lnTo>
                  <a:lnTo>
                    <a:pt x="320" y="9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9" y="12"/>
                  </a:lnTo>
                  <a:lnTo>
                    <a:pt x="319" y="13"/>
                  </a:lnTo>
                  <a:lnTo>
                    <a:pt x="319" y="14"/>
                  </a:lnTo>
                  <a:lnTo>
                    <a:pt x="319" y="15"/>
                  </a:lnTo>
                  <a:lnTo>
                    <a:pt x="319" y="16"/>
                  </a:lnTo>
                  <a:lnTo>
                    <a:pt x="319" y="17"/>
                  </a:lnTo>
                  <a:lnTo>
                    <a:pt x="319" y="18"/>
                  </a:lnTo>
                  <a:lnTo>
                    <a:pt x="319" y="19"/>
                  </a:lnTo>
                  <a:lnTo>
                    <a:pt x="320" y="20"/>
                  </a:lnTo>
                  <a:lnTo>
                    <a:pt x="320" y="21"/>
                  </a:lnTo>
                  <a:lnTo>
                    <a:pt x="321" y="22"/>
                  </a:lnTo>
                  <a:lnTo>
                    <a:pt x="321" y="23"/>
                  </a:lnTo>
                  <a:lnTo>
                    <a:pt x="322" y="24"/>
                  </a:lnTo>
                  <a:lnTo>
                    <a:pt x="323" y="25"/>
                  </a:lnTo>
                  <a:lnTo>
                    <a:pt x="324" y="25"/>
                  </a:lnTo>
                  <a:lnTo>
                    <a:pt x="325" y="26"/>
                  </a:lnTo>
                  <a:lnTo>
                    <a:pt x="326" y="27"/>
                  </a:lnTo>
                  <a:lnTo>
                    <a:pt x="327" y="28"/>
                  </a:lnTo>
                  <a:lnTo>
                    <a:pt x="328" y="29"/>
                  </a:lnTo>
                  <a:lnTo>
                    <a:pt x="329" y="30"/>
                  </a:lnTo>
                  <a:close/>
                  <a:moveTo>
                    <a:pt x="116" y="0"/>
                  </a:moveTo>
                  <a:lnTo>
                    <a:pt x="194" y="0"/>
                  </a:lnTo>
                  <a:lnTo>
                    <a:pt x="133" y="75"/>
                  </a:lnTo>
                  <a:lnTo>
                    <a:pt x="194" y="149"/>
                  </a:lnTo>
                  <a:lnTo>
                    <a:pt x="116" y="149"/>
                  </a:lnTo>
                  <a:lnTo>
                    <a:pt x="67" y="79"/>
                  </a:lnTo>
                  <a:lnTo>
                    <a:pt x="67" y="149"/>
                  </a:lnTo>
                  <a:lnTo>
                    <a:pt x="0" y="149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7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5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789" y="2462"/>
              <a:ext cx="218" cy="292"/>
            </a:xfrm>
            <a:custGeom>
              <a:avLst/>
              <a:gdLst>
                <a:gd name="T0" fmla="*/ 86 w 218"/>
                <a:gd name="T1" fmla="*/ 289 h 292"/>
                <a:gd name="T2" fmla="*/ 108 w 218"/>
                <a:gd name="T3" fmla="*/ 279 h 292"/>
                <a:gd name="T4" fmla="*/ 117 w 218"/>
                <a:gd name="T5" fmla="*/ 265 h 292"/>
                <a:gd name="T6" fmla="*/ 108 w 218"/>
                <a:gd name="T7" fmla="*/ 252 h 292"/>
                <a:gd name="T8" fmla="*/ 86 w 218"/>
                <a:gd name="T9" fmla="*/ 242 h 292"/>
                <a:gd name="T10" fmla="*/ 55 w 218"/>
                <a:gd name="T11" fmla="*/ 239 h 292"/>
                <a:gd name="T12" fmla="*/ 26 w 218"/>
                <a:gd name="T13" fmla="*/ 244 h 292"/>
                <a:gd name="T14" fmla="*/ 6 w 218"/>
                <a:gd name="T15" fmla="*/ 254 h 292"/>
                <a:gd name="T16" fmla="*/ 0 w 218"/>
                <a:gd name="T17" fmla="*/ 268 h 292"/>
                <a:gd name="T18" fmla="*/ 12 w 218"/>
                <a:gd name="T19" fmla="*/ 281 h 292"/>
                <a:gd name="T20" fmla="*/ 36 w 218"/>
                <a:gd name="T21" fmla="*/ 290 h 292"/>
                <a:gd name="T22" fmla="*/ 115 w 218"/>
                <a:gd name="T23" fmla="*/ 232 h 292"/>
                <a:gd name="T24" fmla="*/ 144 w 218"/>
                <a:gd name="T25" fmla="*/ 227 h 292"/>
                <a:gd name="T26" fmla="*/ 163 w 218"/>
                <a:gd name="T27" fmla="*/ 216 h 292"/>
                <a:gd name="T28" fmla="*/ 167 w 218"/>
                <a:gd name="T29" fmla="*/ 201 h 292"/>
                <a:gd name="T30" fmla="*/ 154 w 218"/>
                <a:gd name="T31" fmla="*/ 189 h 292"/>
                <a:gd name="T32" fmla="*/ 129 w 218"/>
                <a:gd name="T33" fmla="*/ 181 h 292"/>
                <a:gd name="T34" fmla="*/ 97 w 218"/>
                <a:gd name="T35" fmla="*/ 180 h 292"/>
                <a:gd name="T36" fmla="*/ 70 w 218"/>
                <a:gd name="T37" fmla="*/ 186 h 292"/>
                <a:gd name="T38" fmla="*/ 53 w 218"/>
                <a:gd name="T39" fmla="*/ 198 h 292"/>
                <a:gd name="T40" fmla="*/ 53 w 218"/>
                <a:gd name="T41" fmla="*/ 212 h 292"/>
                <a:gd name="T42" fmla="*/ 68 w 218"/>
                <a:gd name="T43" fmla="*/ 224 h 292"/>
                <a:gd name="T44" fmla="*/ 94 w 218"/>
                <a:gd name="T45" fmla="*/ 231 h 292"/>
                <a:gd name="T46" fmla="*/ 73 w 218"/>
                <a:gd name="T47" fmla="*/ 51 h 292"/>
                <a:gd name="T48" fmla="*/ 100 w 218"/>
                <a:gd name="T49" fmla="*/ 44 h 292"/>
                <a:gd name="T50" fmla="*/ 115 w 218"/>
                <a:gd name="T51" fmla="*/ 32 h 292"/>
                <a:gd name="T52" fmla="*/ 114 w 218"/>
                <a:gd name="T53" fmla="*/ 18 h 292"/>
                <a:gd name="T54" fmla="*/ 98 w 218"/>
                <a:gd name="T55" fmla="*/ 6 h 292"/>
                <a:gd name="T56" fmla="*/ 70 w 218"/>
                <a:gd name="T57" fmla="*/ 0 h 292"/>
                <a:gd name="T58" fmla="*/ 38 w 218"/>
                <a:gd name="T59" fmla="*/ 1 h 292"/>
                <a:gd name="T60" fmla="*/ 14 w 218"/>
                <a:gd name="T61" fmla="*/ 9 h 292"/>
                <a:gd name="T62" fmla="*/ 1 w 218"/>
                <a:gd name="T63" fmla="*/ 22 h 292"/>
                <a:gd name="T64" fmla="*/ 5 w 218"/>
                <a:gd name="T65" fmla="*/ 36 h 292"/>
                <a:gd name="T66" fmla="*/ 24 w 218"/>
                <a:gd name="T67" fmla="*/ 47 h 292"/>
                <a:gd name="T68" fmla="*/ 53 w 218"/>
                <a:gd name="T69" fmla="*/ 52 h 292"/>
                <a:gd name="T70" fmla="*/ 132 w 218"/>
                <a:gd name="T71" fmla="*/ 110 h 292"/>
                <a:gd name="T72" fmla="*/ 156 w 218"/>
                <a:gd name="T73" fmla="*/ 101 h 292"/>
                <a:gd name="T74" fmla="*/ 167 w 218"/>
                <a:gd name="T75" fmla="*/ 88 h 292"/>
                <a:gd name="T76" fmla="*/ 162 w 218"/>
                <a:gd name="T77" fmla="*/ 74 h 292"/>
                <a:gd name="T78" fmla="*/ 142 w 218"/>
                <a:gd name="T79" fmla="*/ 64 h 292"/>
                <a:gd name="T80" fmla="*/ 112 w 218"/>
                <a:gd name="T81" fmla="*/ 59 h 292"/>
                <a:gd name="T82" fmla="*/ 81 w 218"/>
                <a:gd name="T83" fmla="*/ 63 h 292"/>
                <a:gd name="T84" fmla="*/ 59 w 218"/>
                <a:gd name="T85" fmla="*/ 72 h 292"/>
                <a:gd name="T86" fmla="*/ 51 w 218"/>
                <a:gd name="T87" fmla="*/ 86 h 292"/>
                <a:gd name="T88" fmla="*/ 59 w 218"/>
                <a:gd name="T89" fmla="*/ 99 h 292"/>
                <a:gd name="T90" fmla="*/ 81 w 218"/>
                <a:gd name="T91" fmla="*/ 109 h 292"/>
                <a:gd name="T92" fmla="*/ 160 w 218"/>
                <a:gd name="T93" fmla="*/ 172 h 292"/>
                <a:gd name="T94" fmla="*/ 190 w 218"/>
                <a:gd name="T95" fmla="*/ 168 h 292"/>
                <a:gd name="T96" fmla="*/ 211 w 218"/>
                <a:gd name="T97" fmla="*/ 158 h 292"/>
                <a:gd name="T98" fmla="*/ 218 w 218"/>
                <a:gd name="T99" fmla="*/ 144 h 292"/>
                <a:gd name="T100" fmla="*/ 208 w 218"/>
                <a:gd name="T101" fmla="*/ 131 h 292"/>
                <a:gd name="T102" fmla="*/ 185 w 218"/>
                <a:gd name="T103" fmla="*/ 122 h 292"/>
                <a:gd name="T104" fmla="*/ 154 w 218"/>
                <a:gd name="T105" fmla="*/ 119 h 292"/>
                <a:gd name="T106" fmla="*/ 125 w 218"/>
                <a:gd name="T107" fmla="*/ 125 h 292"/>
                <a:gd name="T108" fmla="*/ 106 w 218"/>
                <a:gd name="T109" fmla="*/ 135 h 292"/>
                <a:gd name="T110" fmla="*/ 102 w 218"/>
                <a:gd name="T111" fmla="*/ 150 h 292"/>
                <a:gd name="T112" fmla="*/ 115 w 218"/>
                <a:gd name="T113" fmla="*/ 162 h 292"/>
                <a:gd name="T114" fmla="*/ 140 w 218"/>
                <a:gd name="T115" fmla="*/ 170 h 29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18"/>
                <a:gd name="T175" fmla="*/ 0 h 292"/>
                <a:gd name="T176" fmla="*/ 218 w 218"/>
                <a:gd name="T177" fmla="*/ 292 h 29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18" h="292">
                  <a:moveTo>
                    <a:pt x="58" y="292"/>
                  </a:moveTo>
                  <a:lnTo>
                    <a:pt x="61" y="292"/>
                  </a:lnTo>
                  <a:lnTo>
                    <a:pt x="64" y="292"/>
                  </a:lnTo>
                  <a:lnTo>
                    <a:pt x="67" y="291"/>
                  </a:lnTo>
                  <a:lnTo>
                    <a:pt x="70" y="291"/>
                  </a:lnTo>
                  <a:lnTo>
                    <a:pt x="73" y="291"/>
                  </a:lnTo>
                  <a:lnTo>
                    <a:pt x="76" y="291"/>
                  </a:lnTo>
                  <a:lnTo>
                    <a:pt x="78" y="290"/>
                  </a:lnTo>
                  <a:lnTo>
                    <a:pt x="81" y="290"/>
                  </a:lnTo>
                  <a:lnTo>
                    <a:pt x="84" y="289"/>
                  </a:lnTo>
                  <a:lnTo>
                    <a:pt x="86" y="289"/>
                  </a:lnTo>
                  <a:lnTo>
                    <a:pt x="89" y="288"/>
                  </a:lnTo>
                  <a:lnTo>
                    <a:pt x="91" y="287"/>
                  </a:lnTo>
                  <a:lnTo>
                    <a:pt x="93" y="286"/>
                  </a:lnTo>
                  <a:lnTo>
                    <a:pt x="96" y="286"/>
                  </a:lnTo>
                  <a:lnTo>
                    <a:pt x="98" y="285"/>
                  </a:lnTo>
                  <a:lnTo>
                    <a:pt x="100" y="284"/>
                  </a:lnTo>
                  <a:lnTo>
                    <a:pt x="102" y="283"/>
                  </a:lnTo>
                  <a:lnTo>
                    <a:pt x="103" y="282"/>
                  </a:lnTo>
                  <a:lnTo>
                    <a:pt x="105" y="281"/>
                  </a:lnTo>
                  <a:lnTo>
                    <a:pt x="107" y="280"/>
                  </a:lnTo>
                  <a:lnTo>
                    <a:pt x="108" y="279"/>
                  </a:lnTo>
                  <a:lnTo>
                    <a:pt x="110" y="278"/>
                  </a:lnTo>
                  <a:lnTo>
                    <a:pt x="111" y="277"/>
                  </a:lnTo>
                  <a:lnTo>
                    <a:pt x="112" y="276"/>
                  </a:lnTo>
                  <a:lnTo>
                    <a:pt x="113" y="274"/>
                  </a:lnTo>
                  <a:lnTo>
                    <a:pt x="114" y="273"/>
                  </a:lnTo>
                  <a:lnTo>
                    <a:pt x="115" y="272"/>
                  </a:lnTo>
                  <a:lnTo>
                    <a:pt x="116" y="271"/>
                  </a:lnTo>
                  <a:lnTo>
                    <a:pt x="116" y="269"/>
                  </a:lnTo>
                  <a:lnTo>
                    <a:pt x="116" y="268"/>
                  </a:lnTo>
                  <a:lnTo>
                    <a:pt x="117" y="267"/>
                  </a:lnTo>
                  <a:lnTo>
                    <a:pt x="117" y="265"/>
                  </a:lnTo>
                  <a:lnTo>
                    <a:pt x="117" y="264"/>
                  </a:lnTo>
                  <a:lnTo>
                    <a:pt x="116" y="263"/>
                  </a:lnTo>
                  <a:lnTo>
                    <a:pt x="116" y="261"/>
                  </a:lnTo>
                  <a:lnTo>
                    <a:pt x="116" y="260"/>
                  </a:lnTo>
                  <a:lnTo>
                    <a:pt x="115" y="259"/>
                  </a:lnTo>
                  <a:lnTo>
                    <a:pt x="114" y="258"/>
                  </a:lnTo>
                  <a:lnTo>
                    <a:pt x="113" y="256"/>
                  </a:lnTo>
                  <a:lnTo>
                    <a:pt x="112" y="255"/>
                  </a:lnTo>
                  <a:lnTo>
                    <a:pt x="111" y="254"/>
                  </a:lnTo>
                  <a:lnTo>
                    <a:pt x="110" y="253"/>
                  </a:lnTo>
                  <a:lnTo>
                    <a:pt x="108" y="252"/>
                  </a:lnTo>
                  <a:lnTo>
                    <a:pt x="107" y="251"/>
                  </a:lnTo>
                  <a:lnTo>
                    <a:pt x="105" y="250"/>
                  </a:lnTo>
                  <a:lnTo>
                    <a:pt x="103" y="249"/>
                  </a:lnTo>
                  <a:lnTo>
                    <a:pt x="102" y="248"/>
                  </a:lnTo>
                  <a:lnTo>
                    <a:pt x="100" y="247"/>
                  </a:lnTo>
                  <a:lnTo>
                    <a:pt x="98" y="246"/>
                  </a:lnTo>
                  <a:lnTo>
                    <a:pt x="96" y="245"/>
                  </a:lnTo>
                  <a:lnTo>
                    <a:pt x="93" y="244"/>
                  </a:lnTo>
                  <a:lnTo>
                    <a:pt x="91" y="244"/>
                  </a:lnTo>
                  <a:lnTo>
                    <a:pt x="89" y="243"/>
                  </a:lnTo>
                  <a:lnTo>
                    <a:pt x="86" y="242"/>
                  </a:lnTo>
                  <a:lnTo>
                    <a:pt x="84" y="242"/>
                  </a:lnTo>
                  <a:lnTo>
                    <a:pt x="81" y="241"/>
                  </a:lnTo>
                  <a:lnTo>
                    <a:pt x="78" y="241"/>
                  </a:lnTo>
                  <a:lnTo>
                    <a:pt x="76" y="240"/>
                  </a:lnTo>
                  <a:lnTo>
                    <a:pt x="73" y="240"/>
                  </a:lnTo>
                  <a:lnTo>
                    <a:pt x="70" y="240"/>
                  </a:lnTo>
                  <a:lnTo>
                    <a:pt x="67" y="240"/>
                  </a:lnTo>
                  <a:lnTo>
                    <a:pt x="64" y="239"/>
                  </a:lnTo>
                  <a:lnTo>
                    <a:pt x="61" y="239"/>
                  </a:lnTo>
                  <a:lnTo>
                    <a:pt x="58" y="239"/>
                  </a:lnTo>
                  <a:lnTo>
                    <a:pt x="55" y="239"/>
                  </a:lnTo>
                  <a:lnTo>
                    <a:pt x="53" y="239"/>
                  </a:lnTo>
                  <a:lnTo>
                    <a:pt x="50" y="240"/>
                  </a:lnTo>
                  <a:lnTo>
                    <a:pt x="47" y="240"/>
                  </a:lnTo>
                  <a:lnTo>
                    <a:pt x="44" y="240"/>
                  </a:lnTo>
                  <a:lnTo>
                    <a:pt x="41" y="240"/>
                  </a:lnTo>
                  <a:lnTo>
                    <a:pt x="38" y="241"/>
                  </a:lnTo>
                  <a:lnTo>
                    <a:pt x="36" y="241"/>
                  </a:lnTo>
                  <a:lnTo>
                    <a:pt x="33" y="242"/>
                  </a:lnTo>
                  <a:lnTo>
                    <a:pt x="31" y="242"/>
                  </a:lnTo>
                  <a:lnTo>
                    <a:pt x="28" y="243"/>
                  </a:lnTo>
                  <a:lnTo>
                    <a:pt x="26" y="244"/>
                  </a:lnTo>
                  <a:lnTo>
                    <a:pt x="24" y="244"/>
                  </a:lnTo>
                  <a:lnTo>
                    <a:pt x="21" y="245"/>
                  </a:lnTo>
                  <a:lnTo>
                    <a:pt x="19" y="246"/>
                  </a:lnTo>
                  <a:lnTo>
                    <a:pt x="17" y="247"/>
                  </a:lnTo>
                  <a:lnTo>
                    <a:pt x="15" y="248"/>
                  </a:lnTo>
                  <a:lnTo>
                    <a:pt x="14" y="249"/>
                  </a:lnTo>
                  <a:lnTo>
                    <a:pt x="12" y="250"/>
                  </a:lnTo>
                  <a:lnTo>
                    <a:pt x="10" y="251"/>
                  </a:lnTo>
                  <a:lnTo>
                    <a:pt x="9" y="252"/>
                  </a:lnTo>
                  <a:lnTo>
                    <a:pt x="7" y="253"/>
                  </a:lnTo>
                  <a:lnTo>
                    <a:pt x="6" y="254"/>
                  </a:lnTo>
                  <a:lnTo>
                    <a:pt x="5" y="255"/>
                  </a:lnTo>
                  <a:lnTo>
                    <a:pt x="4" y="256"/>
                  </a:lnTo>
                  <a:lnTo>
                    <a:pt x="3" y="258"/>
                  </a:lnTo>
                  <a:lnTo>
                    <a:pt x="2" y="259"/>
                  </a:lnTo>
                  <a:lnTo>
                    <a:pt x="1" y="260"/>
                  </a:lnTo>
                  <a:lnTo>
                    <a:pt x="1" y="261"/>
                  </a:lnTo>
                  <a:lnTo>
                    <a:pt x="0" y="263"/>
                  </a:lnTo>
                  <a:lnTo>
                    <a:pt x="0" y="264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0" y="268"/>
                  </a:lnTo>
                  <a:lnTo>
                    <a:pt x="1" y="269"/>
                  </a:lnTo>
                  <a:lnTo>
                    <a:pt x="1" y="271"/>
                  </a:lnTo>
                  <a:lnTo>
                    <a:pt x="2" y="272"/>
                  </a:lnTo>
                  <a:lnTo>
                    <a:pt x="3" y="273"/>
                  </a:lnTo>
                  <a:lnTo>
                    <a:pt x="4" y="274"/>
                  </a:lnTo>
                  <a:lnTo>
                    <a:pt x="5" y="276"/>
                  </a:lnTo>
                  <a:lnTo>
                    <a:pt x="6" y="277"/>
                  </a:lnTo>
                  <a:lnTo>
                    <a:pt x="7" y="278"/>
                  </a:lnTo>
                  <a:lnTo>
                    <a:pt x="9" y="279"/>
                  </a:lnTo>
                  <a:lnTo>
                    <a:pt x="10" y="280"/>
                  </a:lnTo>
                  <a:lnTo>
                    <a:pt x="12" y="281"/>
                  </a:lnTo>
                  <a:lnTo>
                    <a:pt x="14" y="282"/>
                  </a:lnTo>
                  <a:lnTo>
                    <a:pt x="15" y="283"/>
                  </a:lnTo>
                  <a:lnTo>
                    <a:pt x="17" y="284"/>
                  </a:lnTo>
                  <a:lnTo>
                    <a:pt x="19" y="285"/>
                  </a:lnTo>
                  <a:lnTo>
                    <a:pt x="21" y="286"/>
                  </a:lnTo>
                  <a:lnTo>
                    <a:pt x="24" y="286"/>
                  </a:lnTo>
                  <a:lnTo>
                    <a:pt x="26" y="287"/>
                  </a:lnTo>
                  <a:lnTo>
                    <a:pt x="28" y="288"/>
                  </a:lnTo>
                  <a:lnTo>
                    <a:pt x="31" y="289"/>
                  </a:lnTo>
                  <a:lnTo>
                    <a:pt x="33" y="289"/>
                  </a:lnTo>
                  <a:lnTo>
                    <a:pt x="36" y="290"/>
                  </a:lnTo>
                  <a:lnTo>
                    <a:pt x="38" y="290"/>
                  </a:lnTo>
                  <a:lnTo>
                    <a:pt x="41" y="291"/>
                  </a:lnTo>
                  <a:lnTo>
                    <a:pt x="44" y="291"/>
                  </a:lnTo>
                  <a:lnTo>
                    <a:pt x="47" y="291"/>
                  </a:lnTo>
                  <a:lnTo>
                    <a:pt x="50" y="291"/>
                  </a:lnTo>
                  <a:lnTo>
                    <a:pt x="53" y="292"/>
                  </a:lnTo>
                  <a:lnTo>
                    <a:pt x="55" y="292"/>
                  </a:lnTo>
                  <a:lnTo>
                    <a:pt x="58" y="292"/>
                  </a:lnTo>
                  <a:close/>
                  <a:moveTo>
                    <a:pt x="109" y="232"/>
                  </a:moveTo>
                  <a:lnTo>
                    <a:pt x="112" y="232"/>
                  </a:lnTo>
                  <a:lnTo>
                    <a:pt x="115" y="232"/>
                  </a:lnTo>
                  <a:lnTo>
                    <a:pt x="118" y="231"/>
                  </a:lnTo>
                  <a:lnTo>
                    <a:pt x="121" y="231"/>
                  </a:lnTo>
                  <a:lnTo>
                    <a:pt x="124" y="231"/>
                  </a:lnTo>
                  <a:lnTo>
                    <a:pt x="126" y="231"/>
                  </a:lnTo>
                  <a:lnTo>
                    <a:pt x="129" y="230"/>
                  </a:lnTo>
                  <a:lnTo>
                    <a:pt x="132" y="230"/>
                  </a:lnTo>
                  <a:lnTo>
                    <a:pt x="134" y="229"/>
                  </a:lnTo>
                  <a:lnTo>
                    <a:pt x="137" y="229"/>
                  </a:lnTo>
                  <a:lnTo>
                    <a:pt x="139" y="228"/>
                  </a:lnTo>
                  <a:lnTo>
                    <a:pt x="142" y="227"/>
                  </a:lnTo>
                  <a:lnTo>
                    <a:pt x="144" y="227"/>
                  </a:lnTo>
                  <a:lnTo>
                    <a:pt x="146" y="226"/>
                  </a:lnTo>
                  <a:lnTo>
                    <a:pt x="148" y="225"/>
                  </a:lnTo>
                  <a:lnTo>
                    <a:pt x="150" y="224"/>
                  </a:lnTo>
                  <a:lnTo>
                    <a:pt x="152" y="223"/>
                  </a:lnTo>
                  <a:lnTo>
                    <a:pt x="154" y="222"/>
                  </a:lnTo>
                  <a:lnTo>
                    <a:pt x="156" y="221"/>
                  </a:lnTo>
                  <a:lnTo>
                    <a:pt x="157" y="220"/>
                  </a:lnTo>
                  <a:lnTo>
                    <a:pt x="159" y="219"/>
                  </a:lnTo>
                  <a:lnTo>
                    <a:pt x="160" y="218"/>
                  </a:lnTo>
                  <a:lnTo>
                    <a:pt x="162" y="217"/>
                  </a:lnTo>
                  <a:lnTo>
                    <a:pt x="163" y="216"/>
                  </a:lnTo>
                  <a:lnTo>
                    <a:pt x="164" y="214"/>
                  </a:lnTo>
                  <a:lnTo>
                    <a:pt x="165" y="213"/>
                  </a:lnTo>
                  <a:lnTo>
                    <a:pt x="166" y="212"/>
                  </a:lnTo>
                  <a:lnTo>
                    <a:pt x="166" y="211"/>
                  </a:lnTo>
                  <a:lnTo>
                    <a:pt x="167" y="210"/>
                  </a:lnTo>
                  <a:lnTo>
                    <a:pt x="167" y="208"/>
                  </a:lnTo>
                  <a:lnTo>
                    <a:pt x="167" y="207"/>
                  </a:lnTo>
                  <a:lnTo>
                    <a:pt x="167" y="206"/>
                  </a:lnTo>
                  <a:lnTo>
                    <a:pt x="167" y="204"/>
                  </a:lnTo>
                  <a:lnTo>
                    <a:pt x="167" y="203"/>
                  </a:lnTo>
                  <a:lnTo>
                    <a:pt x="167" y="201"/>
                  </a:lnTo>
                  <a:lnTo>
                    <a:pt x="166" y="200"/>
                  </a:lnTo>
                  <a:lnTo>
                    <a:pt x="166" y="199"/>
                  </a:lnTo>
                  <a:lnTo>
                    <a:pt x="165" y="198"/>
                  </a:lnTo>
                  <a:lnTo>
                    <a:pt x="164" y="197"/>
                  </a:lnTo>
                  <a:lnTo>
                    <a:pt x="163" y="195"/>
                  </a:lnTo>
                  <a:lnTo>
                    <a:pt x="162" y="194"/>
                  </a:lnTo>
                  <a:lnTo>
                    <a:pt x="160" y="193"/>
                  </a:lnTo>
                  <a:lnTo>
                    <a:pt x="159" y="192"/>
                  </a:lnTo>
                  <a:lnTo>
                    <a:pt x="157" y="191"/>
                  </a:lnTo>
                  <a:lnTo>
                    <a:pt x="156" y="190"/>
                  </a:lnTo>
                  <a:lnTo>
                    <a:pt x="154" y="189"/>
                  </a:lnTo>
                  <a:lnTo>
                    <a:pt x="152" y="188"/>
                  </a:lnTo>
                  <a:lnTo>
                    <a:pt x="150" y="187"/>
                  </a:lnTo>
                  <a:lnTo>
                    <a:pt x="148" y="186"/>
                  </a:lnTo>
                  <a:lnTo>
                    <a:pt x="146" y="185"/>
                  </a:lnTo>
                  <a:lnTo>
                    <a:pt x="144" y="184"/>
                  </a:lnTo>
                  <a:lnTo>
                    <a:pt x="142" y="184"/>
                  </a:lnTo>
                  <a:lnTo>
                    <a:pt x="139" y="183"/>
                  </a:lnTo>
                  <a:lnTo>
                    <a:pt x="137" y="182"/>
                  </a:lnTo>
                  <a:lnTo>
                    <a:pt x="134" y="182"/>
                  </a:lnTo>
                  <a:lnTo>
                    <a:pt x="132" y="181"/>
                  </a:lnTo>
                  <a:lnTo>
                    <a:pt x="129" y="181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5" y="179"/>
                  </a:lnTo>
                  <a:lnTo>
                    <a:pt x="112" y="179"/>
                  </a:lnTo>
                  <a:lnTo>
                    <a:pt x="109" y="179"/>
                  </a:lnTo>
                  <a:lnTo>
                    <a:pt x="106" y="179"/>
                  </a:lnTo>
                  <a:lnTo>
                    <a:pt x="103" y="179"/>
                  </a:lnTo>
                  <a:lnTo>
                    <a:pt x="100" y="180"/>
                  </a:lnTo>
                  <a:lnTo>
                    <a:pt x="97" y="180"/>
                  </a:lnTo>
                  <a:lnTo>
                    <a:pt x="94" y="180"/>
                  </a:lnTo>
                  <a:lnTo>
                    <a:pt x="92" y="180"/>
                  </a:lnTo>
                  <a:lnTo>
                    <a:pt x="89" y="181"/>
                  </a:lnTo>
                  <a:lnTo>
                    <a:pt x="86" y="181"/>
                  </a:lnTo>
                  <a:lnTo>
                    <a:pt x="84" y="182"/>
                  </a:lnTo>
                  <a:lnTo>
                    <a:pt x="81" y="182"/>
                  </a:lnTo>
                  <a:lnTo>
                    <a:pt x="79" y="183"/>
                  </a:lnTo>
                  <a:lnTo>
                    <a:pt x="77" y="184"/>
                  </a:lnTo>
                  <a:lnTo>
                    <a:pt x="74" y="184"/>
                  </a:lnTo>
                  <a:lnTo>
                    <a:pt x="72" y="185"/>
                  </a:lnTo>
                  <a:lnTo>
                    <a:pt x="70" y="186"/>
                  </a:lnTo>
                  <a:lnTo>
                    <a:pt x="68" y="187"/>
                  </a:lnTo>
                  <a:lnTo>
                    <a:pt x="66" y="188"/>
                  </a:lnTo>
                  <a:lnTo>
                    <a:pt x="64" y="189"/>
                  </a:lnTo>
                  <a:lnTo>
                    <a:pt x="62" y="190"/>
                  </a:lnTo>
                  <a:lnTo>
                    <a:pt x="61" y="191"/>
                  </a:lnTo>
                  <a:lnTo>
                    <a:pt x="59" y="192"/>
                  </a:lnTo>
                  <a:lnTo>
                    <a:pt x="58" y="193"/>
                  </a:lnTo>
                  <a:lnTo>
                    <a:pt x="57" y="194"/>
                  </a:lnTo>
                  <a:lnTo>
                    <a:pt x="55" y="195"/>
                  </a:lnTo>
                  <a:lnTo>
                    <a:pt x="54" y="197"/>
                  </a:lnTo>
                  <a:lnTo>
                    <a:pt x="53" y="198"/>
                  </a:lnTo>
                  <a:lnTo>
                    <a:pt x="53" y="199"/>
                  </a:lnTo>
                  <a:lnTo>
                    <a:pt x="52" y="200"/>
                  </a:lnTo>
                  <a:lnTo>
                    <a:pt x="51" y="201"/>
                  </a:lnTo>
                  <a:lnTo>
                    <a:pt x="51" y="203"/>
                  </a:lnTo>
                  <a:lnTo>
                    <a:pt x="51" y="204"/>
                  </a:lnTo>
                  <a:lnTo>
                    <a:pt x="51" y="206"/>
                  </a:lnTo>
                  <a:lnTo>
                    <a:pt x="51" y="207"/>
                  </a:lnTo>
                  <a:lnTo>
                    <a:pt x="51" y="208"/>
                  </a:lnTo>
                  <a:lnTo>
                    <a:pt x="51" y="210"/>
                  </a:lnTo>
                  <a:lnTo>
                    <a:pt x="52" y="211"/>
                  </a:lnTo>
                  <a:lnTo>
                    <a:pt x="53" y="212"/>
                  </a:lnTo>
                  <a:lnTo>
                    <a:pt x="53" y="213"/>
                  </a:lnTo>
                  <a:lnTo>
                    <a:pt x="54" y="214"/>
                  </a:lnTo>
                  <a:lnTo>
                    <a:pt x="55" y="216"/>
                  </a:lnTo>
                  <a:lnTo>
                    <a:pt x="57" y="217"/>
                  </a:lnTo>
                  <a:lnTo>
                    <a:pt x="58" y="218"/>
                  </a:lnTo>
                  <a:lnTo>
                    <a:pt x="59" y="219"/>
                  </a:lnTo>
                  <a:lnTo>
                    <a:pt x="61" y="220"/>
                  </a:lnTo>
                  <a:lnTo>
                    <a:pt x="62" y="221"/>
                  </a:lnTo>
                  <a:lnTo>
                    <a:pt x="64" y="222"/>
                  </a:lnTo>
                  <a:lnTo>
                    <a:pt x="66" y="223"/>
                  </a:lnTo>
                  <a:lnTo>
                    <a:pt x="68" y="224"/>
                  </a:lnTo>
                  <a:lnTo>
                    <a:pt x="70" y="225"/>
                  </a:lnTo>
                  <a:lnTo>
                    <a:pt x="72" y="226"/>
                  </a:lnTo>
                  <a:lnTo>
                    <a:pt x="74" y="227"/>
                  </a:lnTo>
                  <a:lnTo>
                    <a:pt x="77" y="227"/>
                  </a:lnTo>
                  <a:lnTo>
                    <a:pt x="79" y="228"/>
                  </a:lnTo>
                  <a:lnTo>
                    <a:pt x="81" y="229"/>
                  </a:lnTo>
                  <a:lnTo>
                    <a:pt x="84" y="229"/>
                  </a:lnTo>
                  <a:lnTo>
                    <a:pt x="86" y="230"/>
                  </a:lnTo>
                  <a:lnTo>
                    <a:pt x="89" y="230"/>
                  </a:lnTo>
                  <a:lnTo>
                    <a:pt x="92" y="231"/>
                  </a:lnTo>
                  <a:lnTo>
                    <a:pt x="94" y="231"/>
                  </a:lnTo>
                  <a:lnTo>
                    <a:pt x="97" y="231"/>
                  </a:lnTo>
                  <a:lnTo>
                    <a:pt x="100" y="231"/>
                  </a:lnTo>
                  <a:lnTo>
                    <a:pt x="103" y="232"/>
                  </a:lnTo>
                  <a:lnTo>
                    <a:pt x="106" y="232"/>
                  </a:lnTo>
                  <a:lnTo>
                    <a:pt x="109" y="232"/>
                  </a:lnTo>
                  <a:close/>
                  <a:moveTo>
                    <a:pt x="58" y="52"/>
                  </a:moveTo>
                  <a:lnTo>
                    <a:pt x="61" y="52"/>
                  </a:lnTo>
                  <a:lnTo>
                    <a:pt x="64" y="52"/>
                  </a:lnTo>
                  <a:lnTo>
                    <a:pt x="67" y="52"/>
                  </a:lnTo>
                  <a:lnTo>
                    <a:pt x="70" y="51"/>
                  </a:lnTo>
                  <a:lnTo>
                    <a:pt x="73" y="51"/>
                  </a:lnTo>
                  <a:lnTo>
                    <a:pt x="76" y="51"/>
                  </a:lnTo>
                  <a:lnTo>
                    <a:pt x="78" y="50"/>
                  </a:lnTo>
                  <a:lnTo>
                    <a:pt x="81" y="50"/>
                  </a:lnTo>
                  <a:lnTo>
                    <a:pt x="84" y="49"/>
                  </a:lnTo>
                  <a:lnTo>
                    <a:pt x="86" y="49"/>
                  </a:lnTo>
                  <a:lnTo>
                    <a:pt x="89" y="48"/>
                  </a:lnTo>
                  <a:lnTo>
                    <a:pt x="91" y="48"/>
                  </a:lnTo>
                  <a:lnTo>
                    <a:pt x="93" y="47"/>
                  </a:lnTo>
                  <a:lnTo>
                    <a:pt x="96" y="46"/>
                  </a:lnTo>
                  <a:lnTo>
                    <a:pt x="98" y="45"/>
                  </a:lnTo>
                  <a:lnTo>
                    <a:pt x="100" y="44"/>
                  </a:lnTo>
                  <a:lnTo>
                    <a:pt x="102" y="43"/>
                  </a:lnTo>
                  <a:lnTo>
                    <a:pt x="103" y="43"/>
                  </a:lnTo>
                  <a:lnTo>
                    <a:pt x="105" y="41"/>
                  </a:lnTo>
                  <a:lnTo>
                    <a:pt x="107" y="40"/>
                  </a:lnTo>
                  <a:lnTo>
                    <a:pt x="108" y="39"/>
                  </a:lnTo>
                  <a:lnTo>
                    <a:pt x="110" y="38"/>
                  </a:lnTo>
                  <a:lnTo>
                    <a:pt x="111" y="37"/>
                  </a:lnTo>
                  <a:lnTo>
                    <a:pt x="112" y="36"/>
                  </a:lnTo>
                  <a:lnTo>
                    <a:pt x="113" y="35"/>
                  </a:lnTo>
                  <a:lnTo>
                    <a:pt x="114" y="34"/>
                  </a:lnTo>
                  <a:lnTo>
                    <a:pt x="115" y="32"/>
                  </a:lnTo>
                  <a:lnTo>
                    <a:pt x="116" y="31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7" y="27"/>
                  </a:lnTo>
                  <a:lnTo>
                    <a:pt x="117" y="26"/>
                  </a:lnTo>
                  <a:lnTo>
                    <a:pt x="117" y="24"/>
                  </a:lnTo>
                  <a:lnTo>
                    <a:pt x="116" y="23"/>
                  </a:lnTo>
                  <a:lnTo>
                    <a:pt x="116" y="22"/>
                  </a:lnTo>
                  <a:lnTo>
                    <a:pt x="116" y="21"/>
                  </a:lnTo>
                  <a:lnTo>
                    <a:pt x="115" y="19"/>
                  </a:lnTo>
                  <a:lnTo>
                    <a:pt x="114" y="18"/>
                  </a:lnTo>
                  <a:lnTo>
                    <a:pt x="113" y="17"/>
                  </a:lnTo>
                  <a:lnTo>
                    <a:pt x="112" y="16"/>
                  </a:lnTo>
                  <a:lnTo>
                    <a:pt x="111" y="14"/>
                  </a:lnTo>
                  <a:lnTo>
                    <a:pt x="110" y="13"/>
                  </a:lnTo>
                  <a:lnTo>
                    <a:pt x="108" y="12"/>
                  </a:lnTo>
                  <a:lnTo>
                    <a:pt x="107" y="11"/>
                  </a:lnTo>
                  <a:lnTo>
                    <a:pt x="105" y="10"/>
                  </a:lnTo>
                  <a:lnTo>
                    <a:pt x="103" y="9"/>
                  </a:lnTo>
                  <a:lnTo>
                    <a:pt x="102" y="8"/>
                  </a:lnTo>
                  <a:lnTo>
                    <a:pt x="100" y="7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3" y="5"/>
                  </a:lnTo>
                  <a:lnTo>
                    <a:pt x="91" y="4"/>
                  </a:lnTo>
                  <a:lnTo>
                    <a:pt x="89" y="3"/>
                  </a:lnTo>
                  <a:lnTo>
                    <a:pt x="86" y="3"/>
                  </a:lnTo>
                  <a:lnTo>
                    <a:pt x="84" y="2"/>
                  </a:lnTo>
                  <a:lnTo>
                    <a:pt x="81" y="2"/>
                  </a:lnTo>
                  <a:lnTo>
                    <a:pt x="78" y="1"/>
                  </a:lnTo>
                  <a:lnTo>
                    <a:pt x="76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8" y="1"/>
                  </a:lnTo>
                  <a:lnTo>
                    <a:pt x="36" y="2"/>
                  </a:lnTo>
                  <a:lnTo>
                    <a:pt x="33" y="2"/>
                  </a:lnTo>
                  <a:lnTo>
                    <a:pt x="31" y="3"/>
                  </a:lnTo>
                  <a:lnTo>
                    <a:pt x="28" y="3"/>
                  </a:lnTo>
                  <a:lnTo>
                    <a:pt x="26" y="4"/>
                  </a:lnTo>
                  <a:lnTo>
                    <a:pt x="24" y="5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7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0" y="11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4"/>
                  </a:lnTo>
                  <a:lnTo>
                    <a:pt x="5" y="16"/>
                  </a:lnTo>
                  <a:lnTo>
                    <a:pt x="4" y="17"/>
                  </a:lnTo>
                  <a:lnTo>
                    <a:pt x="3" y="18"/>
                  </a:lnTo>
                  <a:lnTo>
                    <a:pt x="2" y="19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2" y="32"/>
                  </a:lnTo>
                  <a:lnTo>
                    <a:pt x="3" y="34"/>
                  </a:lnTo>
                  <a:lnTo>
                    <a:pt x="4" y="35"/>
                  </a:lnTo>
                  <a:lnTo>
                    <a:pt x="5" y="36"/>
                  </a:lnTo>
                  <a:lnTo>
                    <a:pt x="6" y="37"/>
                  </a:lnTo>
                  <a:lnTo>
                    <a:pt x="7" y="38"/>
                  </a:lnTo>
                  <a:lnTo>
                    <a:pt x="9" y="39"/>
                  </a:lnTo>
                  <a:lnTo>
                    <a:pt x="10" y="40"/>
                  </a:lnTo>
                  <a:lnTo>
                    <a:pt x="12" y="41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17" y="44"/>
                  </a:lnTo>
                  <a:lnTo>
                    <a:pt x="19" y="45"/>
                  </a:lnTo>
                  <a:lnTo>
                    <a:pt x="21" y="46"/>
                  </a:lnTo>
                  <a:lnTo>
                    <a:pt x="24" y="47"/>
                  </a:lnTo>
                  <a:lnTo>
                    <a:pt x="26" y="48"/>
                  </a:lnTo>
                  <a:lnTo>
                    <a:pt x="28" y="48"/>
                  </a:lnTo>
                  <a:lnTo>
                    <a:pt x="31" y="49"/>
                  </a:lnTo>
                  <a:lnTo>
                    <a:pt x="33" y="49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41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2"/>
                  </a:lnTo>
                  <a:close/>
                  <a:moveTo>
                    <a:pt x="109" y="112"/>
                  </a:moveTo>
                  <a:lnTo>
                    <a:pt x="112" y="112"/>
                  </a:lnTo>
                  <a:lnTo>
                    <a:pt x="115" y="112"/>
                  </a:lnTo>
                  <a:lnTo>
                    <a:pt x="118" y="112"/>
                  </a:lnTo>
                  <a:lnTo>
                    <a:pt x="121" y="111"/>
                  </a:lnTo>
                  <a:lnTo>
                    <a:pt x="124" y="111"/>
                  </a:lnTo>
                  <a:lnTo>
                    <a:pt x="126" y="111"/>
                  </a:lnTo>
                  <a:lnTo>
                    <a:pt x="129" y="110"/>
                  </a:lnTo>
                  <a:lnTo>
                    <a:pt x="132" y="110"/>
                  </a:lnTo>
                  <a:lnTo>
                    <a:pt x="134" y="109"/>
                  </a:lnTo>
                  <a:lnTo>
                    <a:pt x="137" y="109"/>
                  </a:lnTo>
                  <a:lnTo>
                    <a:pt x="139" y="108"/>
                  </a:lnTo>
                  <a:lnTo>
                    <a:pt x="142" y="107"/>
                  </a:lnTo>
                  <a:lnTo>
                    <a:pt x="144" y="107"/>
                  </a:lnTo>
                  <a:lnTo>
                    <a:pt x="146" y="106"/>
                  </a:lnTo>
                  <a:lnTo>
                    <a:pt x="148" y="105"/>
                  </a:lnTo>
                  <a:lnTo>
                    <a:pt x="150" y="104"/>
                  </a:lnTo>
                  <a:lnTo>
                    <a:pt x="152" y="103"/>
                  </a:lnTo>
                  <a:lnTo>
                    <a:pt x="154" y="102"/>
                  </a:lnTo>
                  <a:lnTo>
                    <a:pt x="156" y="101"/>
                  </a:lnTo>
                  <a:lnTo>
                    <a:pt x="157" y="100"/>
                  </a:lnTo>
                  <a:lnTo>
                    <a:pt x="159" y="99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3" y="96"/>
                  </a:lnTo>
                  <a:lnTo>
                    <a:pt x="164" y="95"/>
                  </a:lnTo>
                  <a:lnTo>
                    <a:pt x="165" y="93"/>
                  </a:lnTo>
                  <a:lnTo>
                    <a:pt x="166" y="92"/>
                  </a:lnTo>
                  <a:lnTo>
                    <a:pt x="166" y="91"/>
                  </a:lnTo>
                  <a:lnTo>
                    <a:pt x="167" y="90"/>
                  </a:lnTo>
                  <a:lnTo>
                    <a:pt x="167" y="88"/>
                  </a:lnTo>
                  <a:lnTo>
                    <a:pt x="167" y="87"/>
                  </a:lnTo>
                  <a:lnTo>
                    <a:pt x="167" y="86"/>
                  </a:lnTo>
                  <a:lnTo>
                    <a:pt x="167" y="84"/>
                  </a:lnTo>
                  <a:lnTo>
                    <a:pt x="167" y="83"/>
                  </a:lnTo>
                  <a:lnTo>
                    <a:pt x="167" y="82"/>
                  </a:lnTo>
                  <a:lnTo>
                    <a:pt x="166" y="80"/>
                  </a:lnTo>
                  <a:lnTo>
                    <a:pt x="166" y="79"/>
                  </a:lnTo>
                  <a:lnTo>
                    <a:pt x="165" y="78"/>
                  </a:lnTo>
                  <a:lnTo>
                    <a:pt x="164" y="77"/>
                  </a:lnTo>
                  <a:lnTo>
                    <a:pt x="163" y="76"/>
                  </a:lnTo>
                  <a:lnTo>
                    <a:pt x="162" y="74"/>
                  </a:lnTo>
                  <a:lnTo>
                    <a:pt x="160" y="73"/>
                  </a:lnTo>
                  <a:lnTo>
                    <a:pt x="159" y="72"/>
                  </a:lnTo>
                  <a:lnTo>
                    <a:pt x="157" y="71"/>
                  </a:lnTo>
                  <a:lnTo>
                    <a:pt x="156" y="70"/>
                  </a:lnTo>
                  <a:lnTo>
                    <a:pt x="154" y="69"/>
                  </a:lnTo>
                  <a:lnTo>
                    <a:pt x="152" y="68"/>
                  </a:lnTo>
                  <a:lnTo>
                    <a:pt x="150" y="67"/>
                  </a:lnTo>
                  <a:lnTo>
                    <a:pt x="148" y="66"/>
                  </a:lnTo>
                  <a:lnTo>
                    <a:pt x="146" y="65"/>
                  </a:lnTo>
                  <a:lnTo>
                    <a:pt x="144" y="65"/>
                  </a:lnTo>
                  <a:lnTo>
                    <a:pt x="142" y="64"/>
                  </a:lnTo>
                  <a:lnTo>
                    <a:pt x="139" y="63"/>
                  </a:lnTo>
                  <a:lnTo>
                    <a:pt x="137" y="63"/>
                  </a:lnTo>
                  <a:lnTo>
                    <a:pt x="134" y="62"/>
                  </a:lnTo>
                  <a:lnTo>
                    <a:pt x="132" y="61"/>
                  </a:lnTo>
                  <a:lnTo>
                    <a:pt x="129" y="61"/>
                  </a:lnTo>
                  <a:lnTo>
                    <a:pt x="126" y="61"/>
                  </a:lnTo>
                  <a:lnTo>
                    <a:pt x="124" y="60"/>
                  </a:lnTo>
                  <a:lnTo>
                    <a:pt x="121" y="60"/>
                  </a:lnTo>
                  <a:lnTo>
                    <a:pt x="118" y="60"/>
                  </a:lnTo>
                  <a:lnTo>
                    <a:pt x="115" y="60"/>
                  </a:lnTo>
                  <a:lnTo>
                    <a:pt x="112" y="59"/>
                  </a:lnTo>
                  <a:lnTo>
                    <a:pt x="109" y="59"/>
                  </a:lnTo>
                  <a:lnTo>
                    <a:pt x="106" y="59"/>
                  </a:lnTo>
                  <a:lnTo>
                    <a:pt x="103" y="60"/>
                  </a:lnTo>
                  <a:lnTo>
                    <a:pt x="100" y="60"/>
                  </a:lnTo>
                  <a:lnTo>
                    <a:pt x="97" y="60"/>
                  </a:lnTo>
                  <a:lnTo>
                    <a:pt x="94" y="60"/>
                  </a:lnTo>
                  <a:lnTo>
                    <a:pt x="92" y="61"/>
                  </a:lnTo>
                  <a:lnTo>
                    <a:pt x="89" y="61"/>
                  </a:lnTo>
                  <a:lnTo>
                    <a:pt x="86" y="61"/>
                  </a:lnTo>
                  <a:lnTo>
                    <a:pt x="84" y="62"/>
                  </a:lnTo>
                  <a:lnTo>
                    <a:pt x="81" y="63"/>
                  </a:lnTo>
                  <a:lnTo>
                    <a:pt x="79" y="63"/>
                  </a:lnTo>
                  <a:lnTo>
                    <a:pt x="77" y="64"/>
                  </a:lnTo>
                  <a:lnTo>
                    <a:pt x="74" y="65"/>
                  </a:lnTo>
                  <a:lnTo>
                    <a:pt x="72" y="65"/>
                  </a:lnTo>
                  <a:lnTo>
                    <a:pt x="70" y="66"/>
                  </a:lnTo>
                  <a:lnTo>
                    <a:pt x="68" y="67"/>
                  </a:lnTo>
                  <a:lnTo>
                    <a:pt x="66" y="68"/>
                  </a:lnTo>
                  <a:lnTo>
                    <a:pt x="64" y="69"/>
                  </a:lnTo>
                  <a:lnTo>
                    <a:pt x="62" y="70"/>
                  </a:lnTo>
                  <a:lnTo>
                    <a:pt x="61" y="71"/>
                  </a:lnTo>
                  <a:lnTo>
                    <a:pt x="59" y="72"/>
                  </a:lnTo>
                  <a:lnTo>
                    <a:pt x="58" y="73"/>
                  </a:lnTo>
                  <a:lnTo>
                    <a:pt x="57" y="74"/>
                  </a:lnTo>
                  <a:lnTo>
                    <a:pt x="55" y="76"/>
                  </a:lnTo>
                  <a:lnTo>
                    <a:pt x="54" y="77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2" y="80"/>
                  </a:lnTo>
                  <a:lnTo>
                    <a:pt x="51" y="82"/>
                  </a:lnTo>
                  <a:lnTo>
                    <a:pt x="51" y="83"/>
                  </a:lnTo>
                  <a:lnTo>
                    <a:pt x="51" y="84"/>
                  </a:lnTo>
                  <a:lnTo>
                    <a:pt x="51" y="86"/>
                  </a:lnTo>
                  <a:lnTo>
                    <a:pt x="51" y="87"/>
                  </a:lnTo>
                  <a:lnTo>
                    <a:pt x="51" y="88"/>
                  </a:lnTo>
                  <a:lnTo>
                    <a:pt x="51" y="90"/>
                  </a:lnTo>
                  <a:lnTo>
                    <a:pt x="52" y="91"/>
                  </a:lnTo>
                  <a:lnTo>
                    <a:pt x="53" y="92"/>
                  </a:lnTo>
                  <a:lnTo>
                    <a:pt x="53" y="93"/>
                  </a:lnTo>
                  <a:lnTo>
                    <a:pt x="54" y="95"/>
                  </a:lnTo>
                  <a:lnTo>
                    <a:pt x="55" y="96"/>
                  </a:lnTo>
                  <a:lnTo>
                    <a:pt x="57" y="97"/>
                  </a:lnTo>
                  <a:lnTo>
                    <a:pt x="58" y="98"/>
                  </a:lnTo>
                  <a:lnTo>
                    <a:pt x="59" y="99"/>
                  </a:lnTo>
                  <a:lnTo>
                    <a:pt x="61" y="100"/>
                  </a:lnTo>
                  <a:lnTo>
                    <a:pt x="62" y="101"/>
                  </a:lnTo>
                  <a:lnTo>
                    <a:pt x="64" y="102"/>
                  </a:lnTo>
                  <a:lnTo>
                    <a:pt x="66" y="103"/>
                  </a:lnTo>
                  <a:lnTo>
                    <a:pt x="68" y="104"/>
                  </a:lnTo>
                  <a:lnTo>
                    <a:pt x="70" y="105"/>
                  </a:lnTo>
                  <a:lnTo>
                    <a:pt x="72" y="106"/>
                  </a:lnTo>
                  <a:lnTo>
                    <a:pt x="74" y="107"/>
                  </a:lnTo>
                  <a:lnTo>
                    <a:pt x="77" y="107"/>
                  </a:lnTo>
                  <a:lnTo>
                    <a:pt x="79" y="108"/>
                  </a:lnTo>
                  <a:lnTo>
                    <a:pt x="81" y="109"/>
                  </a:lnTo>
                  <a:lnTo>
                    <a:pt x="84" y="109"/>
                  </a:lnTo>
                  <a:lnTo>
                    <a:pt x="86" y="110"/>
                  </a:lnTo>
                  <a:lnTo>
                    <a:pt x="89" y="110"/>
                  </a:lnTo>
                  <a:lnTo>
                    <a:pt x="92" y="111"/>
                  </a:lnTo>
                  <a:lnTo>
                    <a:pt x="94" y="111"/>
                  </a:lnTo>
                  <a:lnTo>
                    <a:pt x="97" y="111"/>
                  </a:lnTo>
                  <a:lnTo>
                    <a:pt x="100" y="112"/>
                  </a:lnTo>
                  <a:lnTo>
                    <a:pt x="103" y="112"/>
                  </a:lnTo>
                  <a:lnTo>
                    <a:pt x="106" y="112"/>
                  </a:lnTo>
                  <a:lnTo>
                    <a:pt x="109" y="112"/>
                  </a:lnTo>
                  <a:close/>
                  <a:moveTo>
                    <a:pt x="160" y="172"/>
                  </a:moveTo>
                  <a:lnTo>
                    <a:pt x="163" y="172"/>
                  </a:lnTo>
                  <a:lnTo>
                    <a:pt x="166" y="172"/>
                  </a:lnTo>
                  <a:lnTo>
                    <a:pt x="168" y="171"/>
                  </a:lnTo>
                  <a:lnTo>
                    <a:pt x="171" y="171"/>
                  </a:lnTo>
                  <a:lnTo>
                    <a:pt x="174" y="171"/>
                  </a:lnTo>
                  <a:lnTo>
                    <a:pt x="177" y="171"/>
                  </a:lnTo>
                  <a:lnTo>
                    <a:pt x="180" y="170"/>
                  </a:lnTo>
                  <a:lnTo>
                    <a:pt x="182" y="170"/>
                  </a:lnTo>
                  <a:lnTo>
                    <a:pt x="185" y="169"/>
                  </a:lnTo>
                  <a:lnTo>
                    <a:pt x="187" y="169"/>
                  </a:lnTo>
                  <a:lnTo>
                    <a:pt x="190" y="168"/>
                  </a:lnTo>
                  <a:lnTo>
                    <a:pt x="192" y="167"/>
                  </a:lnTo>
                  <a:lnTo>
                    <a:pt x="195" y="167"/>
                  </a:lnTo>
                  <a:lnTo>
                    <a:pt x="197" y="166"/>
                  </a:lnTo>
                  <a:lnTo>
                    <a:pt x="199" y="165"/>
                  </a:lnTo>
                  <a:lnTo>
                    <a:pt x="201" y="164"/>
                  </a:lnTo>
                  <a:lnTo>
                    <a:pt x="203" y="163"/>
                  </a:lnTo>
                  <a:lnTo>
                    <a:pt x="205" y="162"/>
                  </a:lnTo>
                  <a:lnTo>
                    <a:pt x="206" y="161"/>
                  </a:lnTo>
                  <a:lnTo>
                    <a:pt x="208" y="160"/>
                  </a:lnTo>
                  <a:lnTo>
                    <a:pt x="209" y="159"/>
                  </a:lnTo>
                  <a:lnTo>
                    <a:pt x="211" y="158"/>
                  </a:lnTo>
                  <a:lnTo>
                    <a:pt x="212" y="157"/>
                  </a:lnTo>
                  <a:lnTo>
                    <a:pt x="213" y="156"/>
                  </a:lnTo>
                  <a:lnTo>
                    <a:pt x="214" y="155"/>
                  </a:lnTo>
                  <a:lnTo>
                    <a:pt x="215" y="153"/>
                  </a:lnTo>
                  <a:lnTo>
                    <a:pt x="216" y="152"/>
                  </a:lnTo>
                  <a:lnTo>
                    <a:pt x="217" y="151"/>
                  </a:lnTo>
                  <a:lnTo>
                    <a:pt x="217" y="150"/>
                  </a:lnTo>
                  <a:lnTo>
                    <a:pt x="218" y="148"/>
                  </a:lnTo>
                  <a:lnTo>
                    <a:pt x="218" y="147"/>
                  </a:lnTo>
                  <a:lnTo>
                    <a:pt x="218" y="146"/>
                  </a:lnTo>
                  <a:lnTo>
                    <a:pt x="218" y="144"/>
                  </a:lnTo>
                  <a:lnTo>
                    <a:pt x="218" y="143"/>
                  </a:lnTo>
                  <a:lnTo>
                    <a:pt x="217" y="142"/>
                  </a:lnTo>
                  <a:lnTo>
                    <a:pt x="217" y="140"/>
                  </a:lnTo>
                  <a:lnTo>
                    <a:pt x="216" y="139"/>
                  </a:lnTo>
                  <a:lnTo>
                    <a:pt x="215" y="138"/>
                  </a:lnTo>
                  <a:lnTo>
                    <a:pt x="214" y="137"/>
                  </a:lnTo>
                  <a:lnTo>
                    <a:pt x="213" y="135"/>
                  </a:lnTo>
                  <a:lnTo>
                    <a:pt x="212" y="134"/>
                  </a:lnTo>
                  <a:lnTo>
                    <a:pt x="211" y="133"/>
                  </a:lnTo>
                  <a:lnTo>
                    <a:pt x="209" y="132"/>
                  </a:lnTo>
                  <a:lnTo>
                    <a:pt x="208" y="131"/>
                  </a:lnTo>
                  <a:lnTo>
                    <a:pt x="206" y="130"/>
                  </a:lnTo>
                  <a:lnTo>
                    <a:pt x="205" y="129"/>
                  </a:lnTo>
                  <a:lnTo>
                    <a:pt x="203" y="128"/>
                  </a:lnTo>
                  <a:lnTo>
                    <a:pt x="201" y="127"/>
                  </a:lnTo>
                  <a:lnTo>
                    <a:pt x="199" y="126"/>
                  </a:lnTo>
                  <a:lnTo>
                    <a:pt x="197" y="125"/>
                  </a:lnTo>
                  <a:lnTo>
                    <a:pt x="195" y="125"/>
                  </a:lnTo>
                  <a:lnTo>
                    <a:pt x="192" y="124"/>
                  </a:lnTo>
                  <a:lnTo>
                    <a:pt x="190" y="123"/>
                  </a:lnTo>
                  <a:lnTo>
                    <a:pt x="187" y="122"/>
                  </a:lnTo>
                  <a:lnTo>
                    <a:pt x="185" y="122"/>
                  </a:lnTo>
                  <a:lnTo>
                    <a:pt x="182" y="121"/>
                  </a:lnTo>
                  <a:lnTo>
                    <a:pt x="180" y="121"/>
                  </a:lnTo>
                  <a:lnTo>
                    <a:pt x="177" y="120"/>
                  </a:lnTo>
                  <a:lnTo>
                    <a:pt x="174" y="120"/>
                  </a:lnTo>
                  <a:lnTo>
                    <a:pt x="171" y="120"/>
                  </a:lnTo>
                  <a:lnTo>
                    <a:pt x="168" y="120"/>
                  </a:lnTo>
                  <a:lnTo>
                    <a:pt x="166" y="119"/>
                  </a:lnTo>
                  <a:lnTo>
                    <a:pt x="163" y="119"/>
                  </a:lnTo>
                  <a:lnTo>
                    <a:pt x="160" y="119"/>
                  </a:lnTo>
                  <a:lnTo>
                    <a:pt x="157" y="119"/>
                  </a:lnTo>
                  <a:lnTo>
                    <a:pt x="154" y="119"/>
                  </a:lnTo>
                  <a:lnTo>
                    <a:pt x="151" y="120"/>
                  </a:lnTo>
                  <a:lnTo>
                    <a:pt x="148" y="120"/>
                  </a:lnTo>
                  <a:lnTo>
                    <a:pt x="145" y="120"/>
                  </a:lnTo>
                  <a:lnTo>
                    <a:pt x="142" y="120"/>
                  </a:lnTo>
                  <a:lnTo>
                    <a:pt x="140" y="121"/>
                  </a:lnTo>
                  <a:lnTo>
                    <a:pt x="137" y="121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29" y="123"/>
                  </a:lnTo>
                  <a:lnTo>
                    <a:pt x="127" y="124"/>
                  </a:lnTo>
                  <a:lnTo>
                    <a:pt x="125" y="125"/>
                  </a:lnTo>
                  <a:lnTo>
                    <a:pt x="123" y="125"/>
                  </a:lnTo>
                  <a:lnTo>
                    <a:pt x="120" y="126"/>
                  </a:lnTo>
                  <a:lnTo>
                    <a:pt x="118" y="127"/>
                  </a:lnTo>
                  <a:lnTo>
                    <a:pt x="116" y="128"/>
                  </a:lnTo>
                  <a:lnTo>
                    <a:pt x="115" y="129"/>
                  </a:lnTo>
                  <a:lnTo>
                    <a:pt x="113" y="130"/>
                  </a:lnTo>
                  <a:lnTo>
                    <a:pt x="111" y="131"/>
                  </a:lnTo>
                  <a:lnTo>
                    <a:pt x="110" y="132"/>
                  </a:lnTo>
                  <a:lnTo>
                    <a:pt x="108" y="133"/>
                  </a:lnTo>
                  <a:lnTo>
                    <a:pt x="107" y="134"/>
                  </a:lnTo>
                  <a:lnTo>
                    <a:pt x="106" y="135"/>
                  </a:lnTo>
                  <a:lnTo>
                    <a:pt x="105" y="137"/>
                  </a:lnTo>
                  <a:lnTo>
                    <a:pt x="104" y="138"/>
                  </a:lnTo>
                  <a:lnTo>
                    <a:pt x="103" y="139"/>
                  </a:lnTo>
                  <a:lnTo>
                    <a:pt x="102" y="140"/>
                  </a:lnTo>
                  <a:lnTo>
                    <a:pt x="102" y="142"/>
                  </a:lnTo>
                  <a:lnTo>
                    <a:pt x="102" y="143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1" y="147"/>
                  </a:lnTo>
                  <a:lnTo>
                    <a:pt x="102" y="148"/>
                  </a:lnTo>
                  <a:lnTo>
                    <a:pt x="102" y="150"/>
                  </a:lnTo>
                  <a:lnTo>
                    <a:pt x="102" y="151"/>
                  </a:lnTo>
                  <a:lnTo>
                    <a:pt x="103" y="152"/>
                  </a:lnTo>
                  <a:lnTo>
                    <a:pt x="104" y="153"/>
                  </a:lnTo>
                  <a:lnTo>
                    <a:pt x="105" y="155"/>
                  </a:lnTo>
                  <a:lnTo>
                    <a:pt x="106" y="156"/>
                  </a:lnTo>
                  <a:lnTo>
                    <a:pt x="107" y="157"/>
                  </a:lnTo>
                  <a:lnTo>
                    <a:pt x="108" y="158"/>
                  </a:lnTo>
                  <a:lnTo>
                    <a:pt x="110" y="159"/>
                  </a:lnTo>
                  <a:lnTo>
                    <a:pt x="111" y="160"/>
                  </a:lnTo>
                  <a:lnTo>
                    <a:pt x="113" y="161"/>
                  </a:lnTo>
                  <a:lnTo>
                    <a:pt x="115" y="162"/>
                  </a:lnTo>
                  <a:lnTo>
                    <a:pt x="116" y="163"/>
                  </a:lnTo>
                  <a:lnTo>
                    <a:pt x="118" y="164"/>
                  </a:lnTo>
                  <a:lnTo>
                    <a:pt x="120" y="165"/>
                  </a:lnTo>
                  <a:lnTo>
                    <a:pt x="123" y="166"/>
                  </a:lnTo>
                  <a:lnTo>
                    <a:pt x="125" y="167"/>
                  </a:lnTo>
                  <a:lnTo>
                    <a:pt x="127" y="167"/>
                  </a:lnTo>
                  <a:lnTo>
                    <a:pt x="129" y="168"/>
                  </a:lnTo>
                  <a:lnTo>
                    <a:pt x="132" y="169"/>
                  </a:lnTo>
                  <a:lnTo>
                    <a:pt x="134" y="169"/>
                  </a:lnTo>
                  <a:lnTo>
                    <a:pt x="137" y="170"/>
                  </a:lnTo>
                  <a:lnTo>
                    <a:pt x="140" y="170"/>
                  </a:lnTo>
                  <a:lnTo>
                    <a:pt x="142" y="171"/>
                  </a:lnTo>
                  <a:lnTo>
                    <a:pt x="145" y="171"/>
                  </a:lnTo>
                  <a:lnTo>
                    <a:pt x="148" y="171"/>
                  </a:lnTo>
                  <a:lnTo>
                    <a:pt x="151" y="171"/>
                  </a:lnTo>
                  <a:lnTo>
                    <a:pt x="154" y="172"/>
                  </a:lnTo>
                  <a:lnTo>
                    <a:pt x="157" y="172"/>
                  </a:lnTo>
                  <a:lnTo>
                    <a:pt x="160" y="172"/>
                  </a:lnTo>
                  <a:close/>
                </a:path>
              </a:pathLst>
            </a:custGeom>
            <a:solidFill>
              <a:srgbClr val="53B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6" r:id="rId2"/>
    <p:sldLayoutId id="2147483687" r:id="rId3"/>
    <p:sldLayoutId id="2147483688" r:id="rId4"/>
    <p:sldLayoutId id="2147483796" r:id="rId5"/>
    <p:sldLayoutId id="2147483797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나눔고딕 ExtraBold" pitchFamily="50" charset="-127"/>
          <a:ea typeface="나눔고딕 ExtraBold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HY견고딕" pitchFamily="18" charset="-127"/>
        </a:defRPr>
      </a:lvl9pPr>
    </p:titleStyle>
    <p:bodyStyle>
      <a:lvl1pPr marL="342900" indent="-342900" algn="l" defTabSz="900113" rtl="0" eaLnBrk="0" fontAlgn="base" hangingPunct="0">
        <a:spcBef>
          <a:spcPts val="1500"/>
        </a:spcBef>
        <a:spcAft>
          <a:spcPct val="0"/>
        </a:spcAft>
        <a:buClr>
          <a:schemeClr val="tx1"/>
        </a:buClr>
        <a:buFont typeface="Wingdings" pitchFamily="2" charset="2"/>
        <a:defRPr lang="ko-KR" altLang="en-GB" sz="1400" dirty="0" smtClean="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1pPr>
      <a:lvl2pPr marL="284163" indent="-282575" algn="l" defTabSz="900113" rtl="0" eaLnBrk="0" fontAlgn="base" hangingPunct="0">
        <a:spcBef>
          <a:spcPts val="1000"/>
        </a:spcBef>
        <a:spcAft>
          <a:spcPct val="0"/>
        </a:spcAft>
        <a:buClr>
          <a:schemeClr val="tx1"/>
        </a:buClr>
        <a:buFont typeface="Wingdings" pitchFamily="2" charset="2"/>
        <a:buChar char="n"/>
        <a:defRPr sz="1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marL="542925" indent="-25717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marL="814388" indent="-26987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marL="1104900" indent="-288925" algn="l" defTabSz="900113" rtl="0" eaLnBrk="0" fontAlgn="base" hangingPunct="0">
        <a:spcBef>
          <a:spcPts val="500"/>
        </a:spcBef>
        <a:spcAft>
          <a:spcPct val="0"/>
        </a:spcAft>
        <a:buClr>
          <a:schemeClr val="tx1"/>
        </a:buClr>
        <a:buFont typeface="Arial" pitchFamily="34" charset="0"/>
        <a:defRPr sz="1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15621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6pPr>
      <a:lvl7pPr marL="20193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7pPr>
      <a:lvl8pPr marL="24765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8pPr>
      <a:lvl9pPr marL="2933700" indent="-288925" algn="l" defTabSz="900113" rtl="0" fontAlgn="base">
        <a:spcBef>
          <a:spcPts val="500"/>
        </a:spcBef>
        <a:spcAft>
          <a:spcPct val="0"/>
        </a:spcAft>
        <a:buClr>
          <a:schemeClr val="tx1"/>
        </a:buClr>
        <a:buFont typeface="Arial" charset="0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50.png"/><Relationship Id="rId5" Type="http://schemas.openxmlformats.org/officeDocument/2006/relationships/image" Target="../media/image54.png"/><Relationship Id="rId10" Type="http://schemas.openxmlformats.org/officeDocument/2006/relationships/image" Target="../media/image57.jpeg"/><Relationship Id="rId4" Type="http://schemas.openxmlformats.org/officeDocument/2006/relationships/image" Target="../media/image5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hyperlink" Target="https://www.google.co.kr/url?sa=i&amp;rct=j&amp;q=&amp;esrc=s&amp;source=images&amp;cd=&amp;cad=rja&amp;uact=8&amp;ved=0ahUKEwievp6eq4fMAhWk5qYKHWsFAegQjRwIBw&amp;url=https://www.iconfinder.com/icons/396900/management_path_plan_planning_strategy_tactics_way_icon&amp;v6u=https://s-v6exp1-ds.metric.gstatic.com/gen_204?ip=122.40.8.74&amp;ts=1460403553768170&amp;auth=3syckdpbdkk26rji53jatiozihewer2t&amp;rndm=0.8248710654206832&amp;v6s=2&amp;v6t=10602&amp;psig=AFQjCNHu4_j1z33Mj5_FpbDEkJ5zd-90UQ&amp;ust=146048995369270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hyperlink" Target="http://www.google.co.kr/url?sa=i&amp;rct=j&amp;q=&amp;esrc=s&amp;frm=1&amp;source=images&amp;cd=&amp;cad=rja&amp;uact=8&amp;ved=0CAcQjRw&amp;url=http://impossibleaddress2find.blogspot.com/2014/08/where-clause-on-text.html&amp;ei=CI0BVYmONdjd8AWGj4CADA&amp;bvm=bv.87920726,d.dGc&amp;psig=AFQjCNECiFQ0y0kBcxAacay0ifaO4JOpuw&amp;ust=1426251381990320" TargetMode="External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eg"/><Relationship Id="rId5" Type="http://schemas.openxmlformats.org/officeDocument/2006/relationships/image" Target="../media/image83.gif"/><Relationship Id="rId4" Type="http://schemas.openxmlformats.org/officeDocument/2006/relationships/image" Target="../media/image82.jpe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cse.buffalo.esu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167" y="1911923"/>
            <a:ext cx="9614979" cy="1477328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Applying Artificial Intelligence</a:t>
            </a:r>
            <a:b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</a:rPr>
            </a:b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to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the industry</a:t>
            </a:r>
            <a:endParaRPr lang="ko-KR" altLang="en-US" dirty="0" smtClean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675" y="3933056"/>
            <a:ext cx="9144000" cy="276999"/>
          </a:xfrm>
        </p:spPr>
        <p:txBody>
          <a:bodyPr/>
          <a:lstStyle/>
          <a:p>
            <a:pPr marL="0" indent="0" algn="ctr" eaLnBrk="1" hangingPunct="1"/>
            <a:r>
              <a:rPr lang="en-US" altLang="ko-KR" sz="18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2016. 11. 2</a:t>
            </a:r>
          </a:p>
        </p:txBody>
      </p:sp>
      <p:sp>
        <p:nvSpPr>
          <p:cNvPr id="181250" name="AutoShape 2" descr="data:image/jpeg;base64,/9j/4AAQSkZJRgABAQAAAQABAAD/2wCEAAkGBxQHBhQUBxMWFhUXGBkaFxcWFhodHhwdGxwXGx0eHxceKCggJBolHBgXJTEiJSktLi4vGyAzODMsNygtLisBCgoKDg0OGxAQGzckICYvMjA0LC83NzQsLCwsLC80NCwsNDQ3LCwsLDQsLCwsLCwsLCwsLCwsLCwsLCwsLCwsLP/AABEIAJsBRQMBEQACEQEDEQH/xAAcAAEAAgMBAQEAAAAAAAAAAAAABQYDBAcBAgj/xABEEAABAgMCDAMFBwIEBwEAAAABAAIDBBEF0QYSFRYXITFRU1SSkwdB0hMUcYGiIjJSYWSj4pGhIzM0giRCRGJysbJD/8QAGgEBAAMBAQEAAAAAAAAAAAAAAAMEBQIBBv/EADERAAEDAQUGBgMBAAMBAAAAAAABAgNSBBETFFESFWGRofAhMWKBseEyQdEFIkLBcf/aAAwDAQACEQMRAD8A7igCAIAgCAIAgCAIAgCAIAgCAIAgCAIAgCAIAgCAIAgCAIAgCAIAgCAIAgCAIAgCAIAgCAIAgCAIAgCAIAgCAIAgCAIAgCAIAgCAIAgCAIAgCAIAgCAIAgCAIAgCAIAgCAIAgCAIAgCA8f8AcKID88Mk3YgrDOz8BX06vS/zPmUjW7yPfczwz0G5NtNT3DXQe5nhnoNybaajDXQe5nhnoNybaajDXQe5nhnoNybaajDXQe5nhnoNybaajDXQsGAMsYeF8uSwjW/Xikf/AJxPNVrY5Fhd493oWLIxUmb4a/CnQPEdhiYJRQ0V+1D1AV/52+SzLCt0ye/waVuRVhW7h8nH/czwz0G5bm2mpi4a6D3M8M9BuTbTUYa6D3M8M9BuTbTUYa6D3M8M9BuTbTUYa6D3M8M9BuTbTUYa6D3M8M9BuTbTUYa6D3R3DPSU201GGuhuS0zMSh/4V8Zn/iXj+wUbmxu80Q7RZE8r+pabEw7mpN4FqQ3RmeZxaPHwIAB+B/qqctiid4sW5ehbitkrfB6Xp1OkWbaEO05QRJM1ad4IIO4g6wVlvY5i3ONRj0el6G0uDs5L4ny5i4T1awn/AAma8Wvm9bVgciRef7/hjW5qrN5fpP8A0qXuZ4Z6Dcru2mpTw10HuZ4Z6Dcm2mow10HuZ4Z6Dcm2mow10HuZ4Z6Dcm2mow10Niz8ez55kWBDdjMcHD7J10NafA7PmuH7L2q1V8zpiOY5HInkd7l4wmIDXwtjgHD4EVC+cVLluU+iRb0vQyLw9CAIDiGFsw618IYsTEcW42Kz7J+63UKfkaF3+5fQWZEjjRt5gWhVkkVbiH9zPDPQblPtpqQ4a6D3M8M9BuTbTUYa6D3M8M9BuTbTUYa6D3M8M9BuTbTUYa6EzgbLFmFMuSwj7e3FO4qvanIsLvEnszFSZvgduWAbwQBAEAQBARGc8nzUHuNvU+WmpXkQZmGpOYznk+ag9xt6ZaaleQzMNScxnPJ81B7jb0y01K8hmYak5jOeT5qD3G3plpqV5DMw1JzGc8nzUHuNvTLTUryGZhqTmM55PmoPcbemWmpXkMzDUnMzStvS05MBkpMQnvNaNa8EmgJOofkCuXQSNS9WqiHTZ43Lc1yKptzk2yRgF849rGClXONAK6hrP5rhrXOW5qXqduc1qXuW5COznk+ag9xt6ly01K8iLMw1JzGc8nzUHuNvTLTUryGZhqTmM55PmoPcbemWmpXkMzDUnMZzyfNQe429MtNSvIZmGpOYznk+ag9xt6ZaaleQzMNScxnPJ81B7jb0y01K8hmYak5jOeT5qD3G3plpqV5DMw1JzGc8nzUHuNvTLTUryGZhqTmM55PmoPcbemWmpXkMzDUnMZzyfNQe429MtNSvIZmGpOZJS0w2agB8s4Oa7WHNNQfgVC5qtW5SZrkcl6GrO21LyEbEnY8NjqVxXPAND50PwXbIZHpe1qqcPmjYtznIhr5zyfNQe429d5aaleRxmYak5jOeT5qD3G3plpqV5DMw1JzGc8nzUHuNvTLTUryGZhqTmM55PmoPcbemWmpXkMzDUnMZzyfNQe429MtNSvIZmGpOZuSFpwbSB9wisiYtMbEcDStaVp8Co3xvZ+SXEjJGP/FbzbXB2EBrzs7DkIOPOvaxtaYziAKnyqV01jnrc1Lzlz2sS9y3GhnPJ81B7jb1LlpqV5EWZhqTmM55PmoPcbemWmpXkMzDUnMZzyfNQe429MtNSvIZmGpOYznk+ag9xt6ZaaleQzMNScxnPJ81B7jb0y01K8hmYak5mWXwglZqOGS0xCc52oNa9pJ+AXLoJGperVOmzxOW5HJeSSiJQgCAIAgPHa2lAcPZglOhgrLP+m9fQLaoaj59LLMififWac7yz/pvTNQ1HuWmpGac7yz/AKb0zUNQy01IzTneWf8ATemahqGWmpGac7yz/pvTNQ1DLTUjNOd5Z/03pmoahlpqSawMwdmpLCeDEm4D2saX1caUFWPA895CgtVoidE5Gu8fsns1nlbK1XN8PpS64dyUS0MGojJJpe8llGjbqe0n+wWfZHtZKiuW5PH4L9rY58So1PHw+TmGac7yz/pvWvmoajJy01IzTneWf9N6ZqGoZaakZpzvLP8ApvTNQ1DLTUjNOd5Z/wBN6ZqGoZaakZpzvLP+m9M1DUMtNSM053ln/TemahqGWmpGac7yz/pvTNQ1DLTUjNOd5Z/03pmoahlpqRmnO8s/6b0zUNQy01IzTneWf9N6ZqGoZaak6L4dy8eRsZ0K04bmYryWY1Puu1nZ/wB2N/VZdtcxz9pi3mnYmvazZel3j31K94g2DMWjhDjyMFz2+zYKim0F9RrP5hWbHPGyK5y3eJWtkEj5b2pel39K3mnO8s/6b1bzUNRVy01IzTneWf8ATemahqGWmpGac7yz/pvTNQ1DLTUjNOd5Z/03pmoahlpqRmnO8s/6b0zUNQy01JZfD+zJux7c/wCLgPbDiNLXE0oCNbSaH4j/AHKpbJIpI/B3ihbsccscn/Jvgp0pZRqBAUbxJkpm1HQodnQXvY2r3EUpjH7IGs7QMbqWhYXxsvc5blM+3Mkfc1qXoUnNOd5Z/wBN60M1DUUMtNSM053ln/TemahqGWmpGac7yz/pvTNQ1DLTUjNOd5Z/03pmoahlpqRmnO8s/wCm9M1DUMtNSSmC2Dc1KYRQHzMB7WtfVxNNQofzUNotETonIjvEms9nlbK1Vb4HW1imyEAQBAEAQBAY48US8BzomxoJPwAqV6iXrch4q3JeVfSFJfiidsq3kJu1Kmeh16HukKS/FE7ZTITdqM9Dr0M8hhvKz86yFLufjPNG1YQK/FcvscrGq5f0dMtkT3I1PNSyKqWggCAIDQtq14diyftJ4kNxg3UK6zXy+SkiidI7ZaRyytjbtOIPSFJfiidsqxkJu1K+eh16DSFJfiidspkJu1Geh16EnYWEsC3Yrm2eXEtAJxmkbdXn8FFLZ3xIiuJYrQyVVRpMKAnCAh7dwkgWC9gtAuBeCW4rSdlK7PiFPFZ3y37P6IJbQyK7a/ZGaQpL8UTtlS5CbtSLPQ69BpCkvxRO2UyE3ajPQ69CTsLCSBbsR7bPLiWAF2M0jbWm34FRS2d8SIrv2SxWhkqqjf0TCgJwgK/auGMtZM+6FOF4e2laMJGsAjX8CrMdkkkbtN8itJa443bLvM1NIUl+KJ2yu8hN2pxnodeg0hSX4onbKZCbtRnodeg0hSX4onbKZCbtRnodeg0hSX4onbKZCbtRnodehZJGbbPybIksate0OB/I/lvVV7VY5Wr+i0xyOajk8lMzjitq7YFydFU0hSR2Oidsq5kJtOpTz8OvQ90hSX4onbKZCbtRnodeg0hSX4onbKZCbtRnodeg0hSX4onbKZCbtRnodehllMOpSbmmQ4Ln4z3Na2rDtcQBr+JXjrFK1FVf0ettsTlRE/fAsyqFsIAgCAIAgCAIAgNefgmYkYjIe1zHNFd5BC6YtzkU5cl7VQ5YPDmcptg9x3pWxvCHj37mPkJuHP6Gjmc3we470pvCHj37nuQm4c/okMH8BZqz7bgxZgwsVjwTivcTTXsGKFFNbY3xq1L/ABJIbHKyRHLd4d6HS1lGqEAQBAQGG1jxLcsYQ5LFxsdrvtEgUAPmAd6s2WVsT9pxXtUTpWbLSh6OZzfB7jvStHeEPHv3M7ITcOf0NHM5vg9x3pTeEPHv3GQm4c/otGAeDEewJuK6fMOj2tAxHE7CTrqBvVS12lkqIjf0W7JZnxKqu/Zc1QLwQFOw9wZjW/HgmQLPsB4OO4j7xbSlAdxV6x2lkSKjv2UbXZ3yqit/V5VdHM5vg9x3pVzeEPHv3KmQm4c/oaOZzfB7jvSm8IePfuMhNw5/Rb8AsGomD8OMZ4sLnltMQkijcbzIGuriqNstDZVTZ8kLtks7okXa81LYqZcCA55hbgZM2vb8SNKGFiuDaYzyDqaAdQafMLTs1rjjjRrr7zMtNkkkkVzbru+BD6OZzfB7jvSp94Q8e/chyE3Dn9DRzOb4Pcd6U3hDx79xkJuHP6Gjmc3we470pvCHj37jITcOf0NHM5vg9x3pTeEPHv3GQm4c/ovmBVmRrHsf2NpYhxXEsxHE/Zdroaga8Yu/qs61SMkftMNCyxvjZsuN3COWizliRYdnYoiPbiguJAAOp2sAmuLWn5qOBzWyI53khJM1zo1a3zU5to5nN8HuO9K1d4Rce/cy8hNw5/Q0czm+D3HelN4Q8e/cZCbhz+ho5nN8HuO9Kbwh49+4yE3Dn9DRzOb4Pcd6U3hDx79xkJuHP6NuyMApqTtaDEjGDisiMcaPdWjXAmgxdtAuJLdE5itS/wAUOo7FK16Kt3gqd+R1BZBrhAEAQBAEAQBAEBim43u0q95FcVpdTfQEr1qXqiHjluRVKGPE9pH+md3BctLdq1GdvFKRpPbyzu4Ll5u1aj3eKUm3ZHiC20rThwmy5bjuxa44NPlRcSWFWMV215HcduR70bs+ZdlQLwQBAEBE4TW2LAs32r2F/wBoNoDTbXXX5KaCHFds33EM82E3auvKrpPZyzu4Llc3ctRU3ilI0ns5Z3cFybuWobxSkaT2cs7uC5N3LUN4pSNJ7OWd3Bcm7lqG8UpGk9nLO7guTdy1DeKUjSezlndwXJu5ahvFKRpPZyzu4Lk3ctQ3ilJuWRh4bXtBsKUlXFzvP2go0ebjq2C4bSuJLFhtVznHcdtxHI1Gl0VAvBAEBT8IMO22Laz4LoBfi4v2g8CtWh2yn5q9DYlkYjrylNbEjerbiO0nt5Z3cFyk3atRHvFKRpPbyzu4Lk3atQ3ilJ9P8TAw0fKuGoH/ADBsIBHl5ggon+cq/wDYbwSk+dJ7eWd3Bcm7VqG8UpNmzPEVk9aMOHEgFge4Nxi8GhOoaqb6D5rmSwOa1XX33HTLe1zkbddebWEWHTLFtQwRCMQtALiHgUJFaUofIg/NcQWJZWbV9x1NbGxv2bryM0nt5Z3cFyl3atRHvFKT6h+JYixA2HKuJJAA9oNZOoDZvRf85US/aCf6CKt2yfI8T2n/AKZ3cFy93atR5vFtI0nt5Z3cFy83atR7vFKTYs/xFbO2hDhiXcPaPayvtBqxiBWlPzXL7ArWq7a8j1lvRzkbs+ZeVnmgEAQBAEAQBAEAQGGcge8yj2VpjNc2u6oIrRdNW5UU8cl6KhQB4X0H+q/Z/mtLeXp6/Rm7u9XT7Gi/9V+z/NN5enr9Dd3q6fZuWP4e5MtSHF95xsR2Ni+ypX54xUctv22K3Z8+J3FYdh6O2vLgXlZ5oBAEAQEPhTYecFmey9p7P7QdjYuNsrqpUb1PZ5sJ+1deQzw4rNm+4qWi/wDVfs/zV3eXp6/RS3d6un2NF/6r9n+aby9PX6G7vV0+xov/AFX7P803l6ev0N3erp9jRf8Aqv2f5pvL09fobu9XT7Gi/wDVfs/zTeXp6/Q3d6un2NF/6r9n+aby9PX6G7vV0+xov/Vfs/zTeXp6/Q3d6un2WrBjBuHg9KkQTjPd9+IRQncAPJo3KnaLQ6Zb18tC5BZ2wpcnnqTark4QBAUzCLATLVrvje8YmNi/Z9nWmK0N24w3blfhtuGxGbN/uUZrFiPV21d7Ebov/Vfs/wA1LvL09foi3d6un2NF/wCq/Z/mm8vT1+hu71dPs3bR8PBOMg4sfFMOE2G4+zrjYtaOpjChoaeewKNlvVt//HzW/wAzt9gRyN/5eSXeWhpaL/1X7P8ANSby9PX6ON3erp9no8MKH7M3Q7xB/mm8vT1+hu71dPszTvhy6enHxJmbq57i4n2Pmf8AfsXLf9BGtRqM8uP0dOsCucrld58PswaL/wBV+z/Ndby9PX6Od3erp9m9Yvh6LNtNkWJHx8SpDfZ010IBrjHYTX5KOW3q9itRt1/EkisKMejldfdwNBvhdit/1X7P81JvL09foiT/ADbk/Lp9nui/9V+z/NN5enr9Hu7vV0+zYs7w59ytCFE95r7N7X09lSuK4GlcbVWi4f8A6G01W7Pmmv0dMsGy5HbXkun2X1ZxohAEAQBAEAQBAEBgn4xl5GI9lKtY5wrsqASumJe5EOXLc1VOXjxKmqf5cDpf61r7vi1Xv2MneEuid+57pJmuHA6X+tN3xar37DeEuid+5v2Dh7MWjbMKFHZBDXuAJa19aa9lXFRTWKNkauRV8CSG2yPkRqonidHWWagQBAEBA4Z2zEsKxxFkw0ux2to8EihB3Ea9SsWWFsr9lxXtMrombTSj6SZrhwOl/rWju+LVe/Yz94S6J37jSTNcOB0v9abvi1Xv2G8JdE79xpJmuHA6X+tN3xar37DeEuid+40kzXDgdL/Wm74tV79hvCXRO/caSZrhwOl/rTd8Wq9+w3hLonfuNJM1w4HS/wBabvi1Xv2G8JdE79xpJmuHA6X+tN3xar37DeEuid+5b8DcLG4QQyyYAZGaKlo2OH4m11/EeSo2qyrEt6eKF2zWpJUuXwUs6qFsIAgOf4VYbzFj27EgyrIRa3FoXNcTra13k4Dady0rPY45I0cqqZtotj45FaiIROkma4cDpf61Pu+LVe/Yh3hLonfuNJM1w4HS/wBabvi1Xv2G8JdE79y9QrTjTOCAmJdrDGMERA2hxSaVIpWuvWBrWcsbGzbC+V9xoJI90G2nndeUUeJU0RqhwOl/rWju+LVe/Yz94S6J37jSTNcOB0v9abvi1Xv2G8JdE79xpJmuHA6X+tN3xar37DeEuid+40kzXDgdL/Wm74tV79hvCXRO/cveCtpxrUsIRrQaxrnFxaGAgYo1CtSdpBPwIWdaI2Mk2GmjZ5HPj2nFDb4lTRaP8OB0v9a0V/zotV79jNT/AEJVTyTv3PdJM1w4HS/1pu+LVe/Y93hLonfubVleIMzOWrBhxWQQ18RjDRr60c4A0+1t1riSwxtYrkVfBDuO3SOeiKieKodMWSaoQBAEAQBAEAQBAY5iCJiXcyJscC003EUXqLct54qXpcVTRzKb4vWLlc3hLwKeQi4jRzKb4vWLkz8vAZCLibFn4Cy1nzzIsuYmMw1FXgiv5ii5fbZHtVq3eJ0yxxscjk/RZ1ULYQBAEBH25Y8O3JL2c7jYuMHfZNDUV8/mpYpXRO2mkcsTZG7LiA0cym+L1i5WM/LwK2Qi4jRzKb4vWLkz8vAZCLiNHMpvi9YuTPy8BkIuI0cym+L1i5M/LwGQi4jRzKb4vWLkz8vAZCLiNHMpvi9YuTPy8BkIuI0cym+L1i5M/LwGQi4maSwElpGbbElXRmvYatIeLth2EeYK8dbZHNVq3XHTbFG1Ucl96FpVMthAEBXLXwLl7XtB0abMTGdSuK4AagANVNwVqO1yRt2UK0lkjkdtKaejmU3xesXLvPy8CPIRcRo5lN8XrFyZ+XgMhFxLPZ8m2z5FkKBXFY0NFdZoN6qPer3K5f2W2MRjUankhWX+Hcm55I9qKnYHig/Iatit5+XgVMhEeaOZTfF6xcmfl4DIRcRo5lN8XrFyZ+XgMhFxGjmU3xesXJn5eAyEXEtErKtlZNsOAKNa0NA/ICgVRzlc5XL5ltrUa1Gp5FWHhxKAajF6xcrm8JeBUyEXE90cym+L1i5eZ+XgMhFxMsngFKyc2yJCMXGY5rhV4pVpBFdWyoXjrdK5Fat3idNsUTVRUv8AAtSplsIAgCAIAgCAIAgNa0ohg2dFdDNCGOIO4hpIXTEvciKcvW5qqcbGGM9T/Uu6YfpW7lIafkws1NV8fw9zxnuZd0w/SmUhp+T3NTVfH8JPBnCmbm8IIDJmO5zHPAcC1msa9wqoZ7NE2Nyo3xJYLRK6RqK7w9jrKxjZCAIAgK14gWjFsuwQ+z3ljvaNFQAdRDt4I8lbscbXyXOS/wACrbJHMjvaty3nOM8Z7mXdMP0rUykNPyZeamq+P4M8Z7mXdMP0plIafkZqar4/hb/De3Ji1p2MLRil4a1pFQ0UJJ3AKjboY42orUuLthmke5yOW8vqzjRCAoniTbceyZmALNilgc15dQNNaFlNoO8rRsMLJEdtJf5Gdbpnxq1GLd5/+FOzxnuZd0w/Sr2Uhp+Slmpqvj+DPGe5l3TD9KZSGn5Gamq+P4Xbw3t6Na3t22lELy3ELSQ0ajjAjUBuH9VQt0DI9lWJcX7DO+TaRy33F2WeXwgOX4a4SzVn4SxYclHcxjcSjQ1hpVjSdoJ2krXstnifEjnN8fsybVaJWyqjXXJ7aEHnjPcy7ph+lWMpDT8lfNTVfH8GeM9zLumH6UykNPyM1NV8fw6zgzMunMH4ESZOM90NpcdWskflqWLO1GyORPK82YHK6Jrl81Qr3iPPzNlQoUWzIrmNJLHgBp10q06wfIO/srVhZHIqtel5Wtr5GIjmLcUfPGe5l3TD9K0MpDT8mfmpqvj+DPGe5l3TD9KZSGn5Gamq+P4Wnw9tabtm1nGdjudChsqQWsFXO1NGoA7A4/IKnbYoo2Jsp4qW7HLLI9dp16IdBiGkM03FZqGmpxNmGU8WCsy7ph+lby2SGn5MBLXMqfl8fw+s8Z7mXdMP0plIafk9zU1Xx/DdsTCucmLagMjzDi10WG1wxWawXAEam7io5bLCjHKjf0up3FaZle1Fd+001OvrENsIAgCAIAgCAIAgPmJDEWGWxBUEEEbwdq9RblvQKl/gQ+acly0PpU2amqUgysNKDNOS5aH0pmpqlGVhpQyy2DcrKzDXy8vDa5pqCBrBXjrRK5Llcets8TVvRqEqoSYIAgCA1p+Qh2lAxJ5ge2taO2VHn/ddse5i3tW45exr0ucl5HZpyXLQ+lSZqapSLKw0oM05LlofSmamqUZWGlDbs6xoFmPJs+E1hcKEtFK0XD5Xv/JbztkTGfilxvqMkCA0bRseBajmm0ITYhbXFxhWlaV/9BSMlez8VuI3xMf+SXmnmnJctD6V3mpqlOMrDSgzTkuWh9KZqapRlYaUNuzrGgWZEJs+E1hIoS0UqFw+Z7/By3nbImM/FLjfUZIEBGTuD0tPTJiTkBj3mlXEazQUH9gFK2eRqXNdchE6CNy3uaiqYM05LlofSus1NUpzlYaUGacly0PpTNTVKMrDShKy0BsrAayXaGtaKNA2ADyULnK5b1JmojUuQ+J6Sh2hLlk6wPaaHFcNWrWF6x7mLe1blPHMa9LnJehG5pyXLQ+lS5qapSLKw0oM05LlofSmamqUZWGlDes6y4NmMIs+G2GHGpxRSqjfI9/5LeSMjYzwalxtkVGtcHZDZpyXLQ+lT5qapSDKw0oM05LlofSmamqUZWGlD7g4MSkCM10GXhhzSC0gbCDUH+qLaZVS5XKepZokW9GoS6gJggCAIAgCAIDx/wB0oD8+MtKJiCsaJs4jr19Msbb/AMeh8ykrrvy6nuUonGidx168w209D3FWrqMpRONE7jr0w209BirV1GUonGidx16YbaegxVq6jKUTjRO469MNtPQYq1dRlKJxoncdemG2noMVaupP4Bzz42FsAPivcCX1BeSP8t/lVV7WxEhct3d6FiySKszUv1/fBS/+IsUwcE4hhOLTjQ9YJB++3zCzbEiLMiLx+DStqqkKqnD5OQ5SicaJ3HXraw209DFxVq6jKUTjRO469MNtPQYq1dRlKJxoncdemG2noMVauoylE40TuOvTDbT0GKtXUZSicaJ3HXphtp6DFWrqMpRONE7jr0w209BirV1GUonGidx16YbaegxVq6jKUTjRO469MNtPQYq1dRlKJxoncdemG2noMVauoylE40TuOvTDbT0GKtXU6x4bS72YPe0mnOcYri4YxJo0UaNvkaE/NY1uciybKfo2bC1UjvVfMqXiZOPgYT0hxHNHsmag8gbX+QKu2BiLFeqfspW56pLdfd4J/wClUylE40TuOvV3CbT0KeKtXUZSicaJ3HXphNp6DFWrqMpRONE7jr0wm09BirV1GUonGidx16YTaegxVq6nbMEnmJgxLF5JJhMqSak6t6wLSl0rkTU37MqrE1V0Ql1ATHF8MhFsnCOKwRYgaTjs/wAR33X69WvYDjD5LesuzJEi3cPIwrVtRyql66+ZHWZFjWlaMOFBjRKvcG6ojtVTrO3yFT8lLIjGNVytTw4EUbnPcjUcvjxO7w2CFDAZsAAHyXzqrf4n0SJceRf8o/AonmeKfn5lpRMQVjRNnEdevpVibT0Pmkldd+XU9ylE40TuOvTCbT0PcVauoylE40TuOvTCbT0GKtXUZSicaJ3HXphNp6DFWrqTOB8++LhRLh8V5BfrBe4g6j5VUFpjakLluJ7NIqzNS/qdqWAbwQBAEAQBAR+UZXiwOtl6kw5NFI9uPVBlGW4sDrZemHJoo249UGUZbiwOtl6Ycmijbj1QZRluLA62XphyaKNuPVBlGW4sDrZemHJoo249UGUZbiwOtl6Ycmijbj1QyQJ2BFjAS8SEXHYGuaT8gNeyq8Vj0TxRT1HMVfBUM8xFZBhVmS1rfMuIA/qdS5aiqvgdKqIniamUZbiwOtl67w5NFONuPVBlGW4sDrZemHJoo249UGUZbiwOtl6Ycmijbj1QZRluLA62XphyaKNuPVBlGW4sDrZemHJoo249UGUZbiwOtl6Ycmijbj1QZRluLA62XphyaKNuPVBlGW4sDrZemHJoo249UGUZbiwOtl6Ycmijbj1Q2Jd8KaZWWLHitKtxSK/ELlUc3zOkVq+RnAoNS5OjVmZyDAiUmokNrtznNBp8Cu2seqeCHKuanmpiylLcaD1svXuHJopzts1QZSluNB62XphyaKNtmqDKUtxoPWy9MOTRRts1QZSluNB62XphyaKNtmqG7Ce2JDBgkFp2EGoI/IhcKiovidoqL5H2vD0wzMRkFmNNFrRvcQB/Ur1qKvgh4qonip8yseFM1Mo5jqbSwg0/ovXI5PM8arV8jYXJ0Ds1oCPylLcaD1svUmHJopHts1QZSluNB62XphyaKNtmqDKUtxoPWy9MOTRRts1QZSluNB62XphyaKNtmqH3Bn4ESKBBiQi47A17SfkAvFY9E8UU9R7FXwVDWt20Iku6FCs0NMeM4hhfUtY1oq+I5oIJDRQBoIq5zRUAkjg7K37/AB2QYcWDMTYD4vs2ujw5MwS5zzDYHw4VIoYX0ALTUYwLtQKAtdhWmLWsxsTFxHVc17Ca4kSG5zIja+eK9rhXzpXzQG+gCA8d90oDgjLCmgwVlZjZwIly+kWaO/8AJOaHzaQyXfivJT6yFM8rMdiJcvMaOpOaHuFJSvJRkKZ5WY7ES5MaOpOaDCkpXkoyFM8rMdiJcmNHUnNBhSUryUZCmeVmOxEuTGjqTmgwpKV5KMhTPKzHYiXJjR1JzQYUlK8lJzAeyY8thVAdMS8ZjQX1c6E9oH+G8ayRTaQq9rlYsLkRyc+JYssb0maqtVPZdFL34gy75rBaI2VY57i6HRrGlx1PaTqGvYs6xuRsyKq3efwaNtaroVREv8vk5RkKZ5WY7ES5bONHUnNDGwpKV5KMhTPKzHYiXJjR1JzQYUlK8lGQpnlZjsRLkxo6k5oMKSleSjIUzysx2IlyY0dSc0GFJSvJRkKZ5WY7ES5MaOpOaDCkpXkoyFM8rMdiJcmNHUnNBhSUryUCwpknVKx+zEuTGjqTmh7gyUryU25bBGcmT9iWePzdit/+iFw61Qp/2O0ssy/9S1WJ4bUeHW28EcOHXX8X6j8gPmqcv+h+o091LkX+f+5F9k/p0CVlmScuGSrQ1rRQNaKAfJZjnK5b18zSa1GpchlXh6ct8R7LjTeEmNKwIr2+yYMZkN7hUF+qoBFdYWxYZGNiuVUTx1Me2xvWW9Gqvgn6/wDpV8hTPKzHYiXK3jR1JzQqYUlK8lGQpnlZjsRLkxo6k5oMKSleSjIUzysx2IlyY0dSc0GFJSvJRkKZ5WY7ES5MaOpOaDCkpXkp2XBSE6Bg3LtjtLXCE0FrgQQabCDrBWFaFRZXKmpu2dFSJqLohKqEmI+37OFrWNFgn/naQK+Thrafk4AqSGTDejtCOaPEYrdSMwBso2Vg4wR2lr3kveCKEE7AR5ENDdW+qmtkuJKt3kngQ2OPYiS/zXxLGqpaPmKKwzTcV6nmeKcFZYU0GCsrMbOBEuX0azR1JzQ+cSGS78V5KfWQpnlZjsRLl5jR1JzQ9wpKV5KMhTPKzHYiXJjR1JzQYUlK8lGQpnlZjsRLkxo6k5oMKSleSktglY8xAwll3R5eM1ofUudCeANR2kiihtMrFiciOTmT2aJ6StVWryU6PhDBfL2hLzcux0T2PtGRGMBLvZRQ3GLGjW5zXw4RxRrLQ6lTQHCNwqsnEk5KZl4klFgRpiG6L7SBDHtIjhEc4hzYQGOyM0loxnBoDXRA4gEOaBccF5B9n2QBOgCI98WNEaDUNdGiPiFgPmG4+LXzxa+aAlkAQBAEAQBAEAQBAEAQBAEAQBAEAQBAEAQBAEAQBAEAQBAEAQBAEAQBAEAQBAEAQBAEAQBAEAQBAEAQBAEAQBAEAQBAEAQBAEAQBAEAQBAEAQBAEAQBAEAQBAEAQBAEAQBAEAQBAEAQBAEAQBAEAQBAEAQBAEAQBAEAQBAEAQBAEAQBAEAQBAEAQBAEAQBAEAQBAEAQBAEAQBAEAQBAEAQBAEAQBAEAQBAEAQBAEAQBAEAQBAEAQBAEAQBAEAQBAEAQBAEAQBAEAQBAEAQBA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181252" name="AutoShape 4" descr="data:image/jpeg;base64,/9j/4AAQSkZJRgABAQAAAQABAAD/2wCEAAkGBxQHBhQUBxMWFhUXGBkaFxcWFhodHhwdGxwXGx0eHxceKCggJBolHBgXJTEiJSktLi4vGyAzODMsNygtLisBCgoKDg0OGxAQGzckICYvMjA0LC83NzQsLCwsLC80NCwsNDQ3LCwsLDQsLCwsLCwsLCwsLCwsLCwsLCwsLCwsLP/AABEIAJsBRQMBEQACEQEDEQH/xAAcAAEAAgMBAQEAAAAAAAAAAAAABQYDBAcBAgj/xABEEAABAgMCDAMFBwIEBwEAAAABAAIDBBEF0QYSFRYXITFRU1SSkwdB0hMUcYGiIjJSYWSj4pGhIzM0giRCRGJysbJD/8QAGgEBAAMBAQEAAAAAAAAAAAAAAAMEBQIBBv/EADERAAEDAQUGBgMBAAMBAAAAAAABAgNSBBETFFESFWGRofAhMWKBseEyQdEFIkLBcf/aAAwDAQACEQMRAD8A7igCAIAgCAIAgCAIAgCAIAgCAIAgCAIAgCAIAgCAIAgCAIAgCAIAgCAIAgCAIAgCAIAgCAIAgCAIAgCAIAgCAIAgCAIAgCAIAgCAIAgCAIAgCAIAgCAIAgCAIAgCAIAgCAIAgCAIAgCA8f8AcKID88Mk3YgrDOz8BX06vS/zPmUjW7yPfczwz0G5NtNT3DXQe5nhnoNybaajDXQe5nhnoNybaajDXQe5nhnoNybaajDXQe5nhnoNybaajDXQsGAMsYeF8uSwjW/Xikf/AJxPNVrY5Fhd493oWLIxUmb4a/CnQPEdhiYJRQ0V+1D1AV/52+SzLCt0ye/waVuRVhW7h8nH/czwz0G5bm2mpi4a6D3M8M9BuTbTUYa6D3M8M9BuTbTUYa6D3M8M9BuTbTUYa6D3M8M9BuTbTUYa6D3M8M9BuTbTUYa6D3R3DPSU201GGuhuS0zMSh/4V8Zn/iXj+wUbmxu80Q7RZE8r+pabEw7mpN4FqQ3RmeZxaPHwIAB+B/qqctiid4sW5ehbitkrfB6Xp1OkWbaEO05QRJM1ad4IIO4g6wVlvY5i3ONRj0el6G0uDs5L4ny5i4T1awn/AAma8Wvm9bVgciRef7/hjW5qrN5fpP8A0qXuZ4Z6Dcru2mpTw10HuZ4Z6Dcm2mow10HuZ4Z6Dcm2mow10HuZ4Z6Dcm2mow10Niz8ez55kWBDdjMcHD7J10NafA7PmuH7L2q1V8zpiOY5HInkd7l4wmIDXwtjgHD4EVC+cVLluU+iRb0vQyLw9CAIDiGFsw618IYsTEcW42Kz7J+63UKfkaF3+5fQWZEjjRt5gWhVkkVbiH9zPDPQblPtpqQ4a6D3M8M9BuTbTUYa6D3M8M9BuTbTUYa6D3M8M9BuTbTUYa6EzgbLFmFMuSwj7e3FO4qvanIsLvEnszFSZvgduWAbwQBAEAQBARGc8nzUHuNvU+WmpXkQZmGpOYznk+ag9xt6ZaaleQzMNScxnPJ81B7jb0y01K8hmYak5jOeT5qD3G3plpqV5DMw1JzGc8nzUHuNvTLTUryGZhqTmM55PmoPcbemWmpXkMzDUnMzStvS05MBkpMQnvNaNa8EmgJOofkCuXQSNS9WqiHTZ43Lc1yKptzk2yRgF849rGClXONAK6hrP5rhrXOW5qXqduc1qXuW5COznk+ag9xt6ly01K8iLMw1JzGc8nzUHuNvTLTUryGZhqTmM55PmoPcbemWmpXkMzDUnMZzyfNQe429MtNSvIZmGpOYznk+ag9xt6ZaaleQzMNScxnPJ81B7jb0y01K8hmYak5jOeT5qD3G3plpqV5DMw1JzGc8nzUHuNvTLTUryGZhqTmM55PmoPcbemWmpXkMzDUnMZzyfNQe429MtNSvIZmGpOZJS0w2agB8s4Oa7WHNNQfgVC5qtW5SZrkcl6GrO21LyEbEnY8NjqVxXPAND50PwXbIZHpe1qqcPmjYtznIhr5zyfNQe429d5aaleRxmYak5jOeT5qD3G3plpqV5DMw1JzGc8nzUHuNvTLTUryGZhqTmM55PmoPcbemWmpXkMzDUnMZzyfNQe429MtNSvIZmGpOZuSFpwbSB9wisiYtMbEcDStaVp8Co3xvZ+SXEjJGP/FbzbXB2EBrzs7DkIOPOvaxtaYziAKnyqV01jnrc1Lzlz2sS9y3GhnPJ81B7jb1LlpqV5EWZhqTmM55PmoPcbemWmpXkMzDUnMZzyfNQe429MtNSvIZmGpOYznk+ag9xt6ZaaleQzMNScxnPJ81B7jb0y01K8hmYak5mWXwglZqOGS0xCc52oNa9pJ+AXLoJGperVOmzxOW5HJeSSiJQgCAIAgPHa2lAcPZglOhgrLP+m9fQLaoaj59LLMififWac7yz/pvTNQ1HuWmpGac7yz/AKb0zUNQy01IzTneWf8ATemahqGWmpGac7yz/pvTNQ1DLTUjNOd5Z/03pmoahlpqSawMwdmpLCeDEm4D2saX1caUFWPA895CgtVoidE5Gu8fsns1nlbK1XN8PpS64dyUS0MGojJJpe8llGjbqe0n+wWfZHtZKiuW5PH4L9rY58So1PHw+TmGac7yz/pvWvmoajJy01IzTneWf9N6ZqGoZaakZpzvLP8ApvTNQ1DLTUjNOd5Z/wBN6ZqGoZaakZpzvLP+m9M1DUMtNSM053ln/TemahqGWmpGac7yz/pvTNQ1DLTUjNOd5Z/03pmoahlpqRmnO8s/6b0zUNQy01IzTneWf9N6ZqGoZaak6L4dy8eRsZ0K04bmYryWY1Puu1nZ/wB2N/VZdtcxz9pi3mnYmvazZel3j31K94g2DMWjhDjyMFz2+zYKim0F9RrP5hWbHPGyK5y3eJWtkEj5b2pel39K3mnO8s/6b1bzUNRVy01IzTneWf8ATemahqGWmpGac7yz/pvTNQ1DLTUjNOd5Z/03pmoahlpqRmnO8s/6b0zUNQy01JZfD+zJux7c/wCLgPbDiNLXE0oCNbSaH4j/AHKpbJIpI/B3ihbsccscn/Jvgp0pZRqBAUbxJkpm1HQodnQXvY2r3EUpjH7IGs7QMbqWhYXxsvc5blM+3Mkfc1qXoUnNOd5Z/wBN60M1DUUMtNSM053ln/TemahqGWmpGac7yz/pvTNQ1DLTUjNOd5Z/03pmoahlpqRmnO8s/wCm9M1DUMtNSSmC2Dc1KYRQHzMB7WtfVxNNQofzUNotETonIjvEms9nlbK1Vb4HW1imyEAQBAEAQBAY48US8BzomxoJPwAqV6iXrch4q3JeVfSFJfiidsq3kJu1Kmeh16HukKS/FE7ZTITdqM9Dr0M8hhvKz86yFLufjPNG1YQK/FcvscrGq5f0dMtkT3I1PNSyKqWggCAIDQtq14diyftJ4kNxg3UK6zXy+SkiidI7ZaRyytjbtOIPSFJfiidsqxkJu1K+eh16DSFJfiidspkJu1Geh16EnYWEsC3Yrm2eXEtAJxmkbdXn8FFLZ3xIiuJYrQyVVRpMKAnCAh7dwkgWC9gtAuBeCW4rSdlK7PiFPFZ3y37P6IJbQyK7a/ZGaQpL8UTtlS5CbtSLPQ69BpCkvxRO2UyE3ajPQ69CTsLCSBbsR7bPLiWAF2M0jbWm34FRS2d8SIrv2SxWhkqqjf0TCgJwgK/auGMtZM+6FOF4e2laMJGsAjX8CrMdkkkbtN8itJa443bLvM1NIUl+KJ2yu8hN2pxnodeg0hSX4onbKZCbtRnodeg0hSX4onbKZCbtRnodeg0hSX4onbKZCbtRnodehZJGbbPybIksate0OB/I/lvVV7VY5Wr+i0xyOajk8lMzjitq7YFydFU0hSR2Oidsq5kJtOpTz8OvQ90hSX4onbKZCbtRnodeg0hSX4onbKZCbtRnodeg0hSX4onbKZCbtRnodehllMOpSbmmQ4Ln4z3Na2rDtcQBr+JXjrFK1FVf0ettsTlRE/fAsyqFsIAgCAIAgCAIAgNefgmYkYjIe1zHNFd5BC6YtzkU5cl7VQ5YPDmcptg9x3pWxvCHj37mPkJuHP6Gjmc3we470pvCHj37nuQm4c/okMH8BZqz7bgxZgwsVjwTivcTTXsGKFFNbY3xq1L/ABJIbHKyRHLd4d6HS1lGqEAQBAQGG1jxLcsYQ5LFxsdrvtEgUAPmAd6s2WVsT9pxXtUTpWbLSh6OZzfB7jvStHeEPHv3M7ITcOf0NHM5vg9x3pTeEPHv3GQm4c/otGAeDEewJuK6fMOj2tAxHE7CTrqBvVS12lkqIjf0W7JZnxKqu/Zc1QLwQFOw9wZjW/HgmQLPsB4OO4j7xbSlAdxV6x2lkSKjv2UbXZ3yqit/V5VdHM5vg9x3pVzeEPHv3KmQm4c/oaOZzfB7jvSm8IePfuMhNw5/Rb8AsGomD8OMZ4sLnltMQkijcbzIGuriqNstDZVTZ8kLtks7okXa81LYqZcCA55hbgZM2vb8SNKGFiuDaYzyDqaAdQafMLTs1rjjjRrr7zMtNkkkkVzbru+BD6OZzfB7jvSp94Q8e/chyE3Dn9DRzOb4Pcd6U3hDx79xkJuHP6Gjmc3we470pvCHj37jITcOf0NHM5vg9x3pTeEPHv3GQm4c/ovmBVmRrHsf2NpYhxXEsxHE/Zdroaga8Yu/qs61SMkftMNCyxvjZsuN3COWizliRYdnYoiPbiguJAAOp2sAmuLWn5qOBzWyI53khJM1zo1a3zU5to5nN8HuO9K1d4Rce/cy8hNw5/Q0czm+D3HelN4Q8e/cZCbhz+ho5nN8HuO9Kbwh49+4yE3Dn9DRzOb4Pcd6U3hDx79xkJuHP6NuyMApqTtaDEjGDisiMcaPdWjXAmgxdtAuJLdE5itS/wAUOo7FK16Kt3gqd+R1BZBrhAEAQBAEAQBAEBim43u0q95FcVpdTfQEr1qXqiHjluRVKGPE9pH+md3BctLdq1GdvFKRpPbyzu4Ll5u1aj3eKUm3ZHiC20rThwmy5bjuxa44NPlRcSWFWMV215HcduR70bs+ZdlQLwQBAEBE4TW2LAs32r2F/wBoNoDTbXXX5KaCHFds33EM82E3auvKrpPZyzu4Llc3ctRU3ilI0ns5Z3cFybuWobxSkaT2cs7uC5N3LUN4pSNJ7OWd3Bcm7lqG8UpGk9nLO7guTdy1DeKUjSezlndwXJu5ahvFKRpPZyzu4Lk3ctQ3ilJuWRh4bXtBsKUlXFzvP2go0ebjq2C4bSuJLFhtVznHcdtxHI1Gl0VAvBAEBT8IMO22Laz4LoBfi4v2g8CtWh2yn5q9DYlkYjrylNbEjerbiO0nt5Z3cFyk3atRHvFKRpPbyzu4Lk3atQ3ilJ9P8TAw0fKuGoH/ADBsIBHl5ggon+cq/wDYbwSk+dJ7eWd3Bcm7VqG8UpNmzPEVk9aMOHEgFge4Nxi8GhOoaqb6D5rmSwOa1XX33HTLe1zkbddebWEWHTLFtQwRCMQtALiHgUJFaUofIg/NcQWJZWbV9x1NbGxv2bryM0nt5Z3cFyl3atRHvFKT6h+JYixA2HKuJJAA9oNZOoDZvRf85US/aCf6CKt2yfI8T2n/AKZ3cFy93atR5vFtI0nt5Z3cFy83atR7vFKTYs/xFbO2hDhiXcPaPayvtBqxiBWlPzXL7ArWq7a8j1lvRzkbs+ZeVnmgEAQBAEAQBAEAQGGcge8yj2VpjNc2u6oIrRdNW5UU8cl6KhQB4X0H+q/Z/mtLeXp6/Rm7u9XT7Gi/9V+z/NN5enr9Dd3q6fZuWP4e5MtSHF95xsR2Ni+ypX54xUctv22K3Z8+J3FYdh6O2vLgXlZ5oBAEAQEPhTYecFmey9p7P7QdjYuNsrqpUb1PZ5sJ+1deQzw4rNm+4qWi/wDVfs/zV3eXp6/RS3d6un2NF/6r9n+aby9PX6G7vV0+xov/AFX7P803l6ev0N3erp9jRf8Aqv2f5pvL09fobu9XT7Gi/wDVfs/zTeXp6/Q3d6un2NF/6r9n+aby9PX6G7vV0+xov/Vfs/zTeXp6/Q3d6un2WrBjBuHg9KkQTjPd9+IRQncAPJo3KnaLQ6Zb18tC5BZ2wpcnnqTark4QBAUzCLATLVrvje8YmNi/Z9nWmK0N24w3blfhtuGxGbN/uUZrFiPV21d7Ebov/Vfs/wA1LvL09foi3d6un2NF/wCq/Z/mm8vT1+hu71dPs3bR8PBOMg4sfFMOE2G4+zrjYtaOpjChoaeewKNlvVt//HzW/wAzt9gRyN/5eSXeWhpaL/1X7P8ANSby9PX6ON3erp9no8MKH7M3Q7xB/mm8vT1+hu71dPszTvhy6enHxJmbq57i4n2Pmf8AfsXLf9BGtRqM8uP0dOsCucrld58PswaL/wBV+z/Ndby9PX6Od3erp9m9Yvh6LNtNkWJHx8SpDfZ010IBrjHYTX5KOW3q9itRt1/EkisKMejldfdwNBvhdit/1X7P81JvL09foiT/ADbk/Lp9nui/9V+z/NN5enr9Hu7vV0+zYs7w59ytCFE95r7N7X09lSuK4GlcbVWi4f8A6G01W7Pmmv0dMsGy5HbXkun2X1ZxohAEAQBAEAQBAEBgn4xl5GI9lKtY5wrsqASumJe5EOXLc1VOXjxKmqf5cDpf61r7vi1Xv2MneEuid+57pJmuHA6X+tN3xar37DeEuid+5v2Dh7MWjbMKFHZBDXuAJa19aa9lXFRTWKNkauRV8CSG2yPkRqonidHWWagQBAEBA4Z2zEsKxxFkw0ux2to8EihB3Ea9SsWWFsr9lxXtMrombTSj6SZrhwOl/rWju+LVe/Yz94S6J37jSTNcOB0v9abvi1Xv2G8JdE79xpJmuHA6X+tN3xar37DeEuid+40kzXDgdL/Wm74tV79hvCXRO/caSZrhwOl/rTd8Wq9+w3hLonfuNJM1w4HS/wBabvi1Xv2G8JdE79xpJmuHA6X+tN3xar37DeEuid+5b8DcLG4QQyyYAZGaKlo2OH4m11/EeSo2qyrEt6eKF2zWpJUuXwUs6qFsIAgOf4VYbzFj27EgyrIRa3FoXNcTra13k4Dady0rPY45I0cqqZtotj45FaiIROkma4cDpf61Pu+LVe/Yh3hLonfuNJM1w4HS/wBabvi1Xv2G8JdE79y9QrTjTOCAmJdrDGMERA2hxSaVIpWuvWBrWcsbGzbC+V9xoJI90G2nndeUUeJU0RqhwOl/rWju+LVe/Yz94S6J37jSTNcOB0v9abvi1Xv2G8JdE79xpJmuHA6X+tN3xar37DeEuid+40kzXDgdL/Wm74tV79hvCXRO/cveCtpxrUsIRrQaxrnFxaGAgYo1CtSdpBPwIWdaI2Mk2GmjZ5HPj2nFDb4lTRaP8OB0v9a0V/zotV79jNT/AEJVTyTv3PdJM1w4HS/1pu+LVe/Y93hLonfubVleIMzOWrBhxWQQ18RjDRr60c4A0+1t1riSwxtYrkVfBDuO3SOeiKieKodMWSaoQBAEAQBAEAQBAY5iCJiXcyJscC003EUXqLct54qXpcVTRzKb4vWLlc3hLwKeQi4jRzKb4vWLkz8vAZCLibFn4Cy1nzzIsuYmMw1FXgiv5ii5fbZHtVq3eJ0yxxscjk/RZ1ULYQBAEBH25Y8O3JL2c7jYuMHfZNDUV8/mpYpXRO2mkcsTZG7LiA0cym+L1i5WM/LwK2Qi4jRzKb4vWLkz8vAZCLiNHMpvi9YuTPy8BkIuI0cym+L1i5M/LwGQi4jRzKb4vWLkz8vAZCLiNHMpvi9YuTPy8BkIuI0cym+L1i5M/LwGQi4maSwElpGbbElXRmvYatIeLth2EeYK8dbZHNVq3XHTbFG1Ucl96FpVMthAEBXLXwLl7XtB0abMTGdSuK4AagANVNwVqO1yRt2UK0lkjkdtKaejmU3xesXLvPy8CPIRcRo5lN8XrFyZ+XgMhFxLPZ8m2z5FkKBXFY0NFdZoN6qPer3K5f2W2MRjUankhWX+Hcm55I9qKnYHig/Iatit5+XgVMhEeaOZTfF6xcmfl4DIRcRo5lN8XrFyZ+XgMhFxGjmU3xesXJn5eAyEXEtErKtlZNsOAKNa0NA/ICgVRzlc5XL5ltrUa1Gp5FWHhxKAajF6xcrm8JeBUyEXE90cym+L1i5eZ+XgMhFxMsngFKyc2yJCMXGY5rhV4pVpBFdWyoXjrdK5Fat3idNsUTVRUv8AAtSplsIAgCAIAgCAIAgNa0ohg2dFdDNCGOIO4hpIXTEvciKcvW5qqcbGGM9T/Uu6YfpW7lIafkws1NV8fw9zxnuZd0w/SmUhp+T3NTVfH8JPBnCmbm8IIDJmO5zHPAcC1msa9wqoZ7NE2Nyo3xJYLRK6RqK7w9jrKxjZCAIAgK14gWjFsuwQ+z3ljvaNFQAdRDt4I8lbscbXyXOS/wACrbJHMjvaty3nOM8Z7mXdMP0rUykNPyZeamq+P4M8Z7mXdMP0plIafkZqar4/hb/De3Ji1p2MLRil4a1pFQ0UJJ3AKjboY42orUuLthmke5yOW8vqzjRCAoniTbceyZmALNilgc15dQNNaFlNoO8rRsMLJEdtJf5Gdbpnxq1GLd5/+FOzxnuZd0w/Sr2Uhp+Slmpqvj+DPGe5l3TD9KZSGn5Gamq+P4Xbw3t6Na3t22lELy3ELSQ0ajjAjUBuH9VQt0DI9lWJcX7DO+TaRy33F2WeXwgOX4a4SzVn4SxYclHcxjcSjQ1hpVjSdoJ2krXstnifEjnN8fsybVaJWyqjXXJ7aEHnjPcy7ph+lWMpDT8lfNTVfH8GeM9zLumH6UykNPyM1NV8fw6zgzMunMH4ESZOM90NpcdWskflqWLO1GyORPK82YHK6Jrl81Qr3iPPzNlQoUWzIrmNJLHgBp10q06wfIO/srVhZHIqtel5Wtr5GIjmLcUfPGe5l3TD9K0MpDT8mfmpqvj+DPGe5l3TD9KZSGn5Gamq+P4Wnw9tabtm1nGdjudChsqQWsFXO1NGoA7A4/IKnbYoo2Jsp4qW7HLLI9dp16IdBiGkM03FZqGmpxNmGU8WCsy7ph+lby2SGn5MBLXMqfl8fw+s8Z7mXdMP0plIafk9zU1Xx/DdsTCucmLagMjzDi10WG1wxWawXAEam7io5bLCjHKjf0up3FaZle1Fd+001OvrENsIAgCAIAgCAIAgPmJDEWGWxBUEEEbwdq9RblvQKl/gQ+acly0PpU2amqUgysNKDNOS5aH0pmpqlGVhpQyy2DcrKzDXy8vDa5pqCBrBXjrRK5Llcets8TVvRqEqoSYIAgCA1p+Qh2lAxJ5ge2taO2VHn/ddse5i3tW45exr0ucl5HZpyXLQ+lSZqapSLKw0oM05LlofSmamqUZWGlDbs6xoFmPJs+E1hcKEtFK0XD5Xv/JbztkTGfilxvqMkCA0bRseBajmm0ITYhbXFxhWlaV/9BSMlez8VuI3xMf+SXmnmnJctD6V3mpqlOMrDSgzTkuWh9KZqapRlYaUNuzrGgWZEJs+E1hIoS0UqFw+Z7/By3nbImM/FLjfUZIEBGTuD0tPTJiTkBj3mlXEazQUH9gFK2eRqXNdchE6CNy3uaiqYM05LlofSus1NUpzlYaUGacly0PpTNTVKMrDShKy0BsrAayXaGtaKNA2ADyULnK5b1JmojUuQ+J6Sh2hLlk6wPaaHFcNWrWF6x7mLe1blPHMa9LnJehG5pyXLQ+lS5qapSLKw0oM05LlofSmamqUZWGlDes6y4NmMIs+G2GHGpxRSqjfI9/5LeSMjYzwalxtkVGtcHZDZpyXLQ+lT5qapSDKw0oM05LlofSmamqUZWGlD7g4MSkCM10GXhhzSC0gbCDUH+qLaZVS5XKepZokW9GoS6gJggCAIAgCAIDx/wB0oD8+MtKJiCsaJs4jr19Msbb/AMeh8ykrrvy6nuUonGidx168w209D3FWrqMpRONE7jr0w209BirV1GUonGidx16YbaegxVq6jKUTjRO469MNtPQYq1dRlKJxoncdemG2noMVaupP4Bzz42FsAPivcCX1BeSP8t/lVV7WxEhct3d6FiySKszUv1/fBS/+IsUwcE4hhOLTjQ9YJB++3zCzbEiLMiLx+DStqqkKqnD5OQ5SicaJ3HXraw209DFxVq6jKUTjRO469MNtPQYq1dRlKJxoncdemG2noMVauoylE40TuOvTDbT0GKtXUZSicaJ3HXphtp6DFWrqMpRONE7jr0w209BirV1GUonGidx16YbaegxVq6jKUTjRO469MNtPQYq1dRlKJxoncdemG2noMVauoylE40TuOvTDbT0GKtXU6x4bS72YPe0mnOcYri4YxJo0UaNvkaE/NY1uciybKfo2bC1UjvVfMqXiZOPgYT0hxHNHsmag8gbX+QKu2BiLFeqfspW56pLdfd4J/wClUylE40TuOvV3CbT0KeKtXUZSicaJ3HXphNp6DFWrqMpRONE7jr0wm09BirV1GUonGidx16YTaegxVq6nbMEnmJgxLF5JJhMqSak6t6wLSl0rkTU37MqrE1V0Ql1ATHF8MhFsnCOKwRYgaTjs/wAR33X69WvYDjD5LesuzJEi3cPIwrVtRyql66+ZHWZFjWlaMOFBjRKvcG6ojtVTrO3yFT8lLIjGNVytTw4EUbnPcjUcvjxO7w2CFDAZsAAHyXzqrf4n0SJceRf8o/AonmeKfn5lpRMQVjRNnEdevpVibT0Pmkldd+XU9ylE40TuOvTCbT0PcVauoylE40TuOvTCbT0GKtXUZSicaJ3HXphNp6DFWrqTOB8++LhRLh8V5BfrBe4g6j5VUFpjakLluJ7NIqzNS/qdqWAbwQBAEAQBAR+UZXiwOtl6kw5NFI9uPVBlGW4sDrZemHJoo249UGUZbiwOtl6Ycmijbj1QZRluLA62XphyaKNuPVBlGW4sDrZemHJoo249UGUZbiwOtl6Ycmijbj1QyQJ2BFjAS8SEXHYGuaT8gNeyq8Vj0TxRT1HMVfBUM8xFZBhVmS1rfMuIA/qdS5aiqvgdKqIniamUZbiwOtl67w5NFONuPVBlGW4sDrZemHJoo249UGUZbiwOtl6Ycmijbj1QZRluLA62XphyaKNuPVBlGW4sDrZemHJoo249UGUZbiwOtl6Ycmijbj1QZRluLA62XphyaKNuPVBlGW4sDrZemHJoo249UGUZbiwOtl6Ycmijbj1Q2Jd8KaZWWLHitKtxSK/ELlUc3zOkVq+RnAoNS5OjVmZyDAiUmokNrtznNBp8Cu2seqeCHKuanmpiylLcaD1svXuHJopzts1QZSluNB62XphyaKNtmqDKUtxoPWy9MOTRRts1QZSluNB62XphyaKNtmqG7Ce2JDBgkFp2EGoI/IhcKiovidoqL5H2vD0wzMRkFmNNFrRvcQB/Ur1qKvgh4qonip8yseFM1Mo5jqbSwg0/ovXI5PM8arV8jYXJ0Ds1oCPylLcaD1svUmHJopHts1QZSluNB62XphyaKNtmqDKUtxoPWy9MOTRRts1QZSluNB62XphyaKNtmqH3Bn4ESKBBiQi47A17SfkAvFY9E8UU9R7FXwVDWt20Iku6FCs0NMeM4hhfUtY1oq+I5oIJDRQBoIq5zRUAkjg7K37/AB2QYcWDMTYD4vs2ujw5MwS5zzDYHw4VIoYX0ALTUYwLtQKAtdhWmLWsxsTFxHVc17Ca4kSG5zIja+eK9rhXzpXzQG+gCA8d90oDgjLCmgwVlZjZwIly+kWaO/8AJOaHzaQyXfivJT6yFM8rMdiJcvMaOpOaHuFJSvJRkKZ5WY7ES5MaOpOaDCkpXkoyFM8rMdiJcmNHUnNBhSUryUZCmeVmOxEuTGjqTmgwpKV5KMhTPKzHYiXJjR1JzQYUlK8lJzAeyY8thVAdMS8ZjQX1c6E9oH+G8ayRTaQq9rlYsLkRyc+JYssb0maqtVPZdFL34gy75rBaI2VY57i6HRrGlx1PaTqGvYs6xuRsyKq3efwaNtaroVREv8vk5RkKZ5WY7ES5bONHUnNDGwpKV5KMhTPKzHYiXJjR1JzQYUlK8lGQpnlZjsRLkxo6k5oMKSleSjIUzysx2IlyY0dSc0GFJSvJRkKZ5WY7ES5MaOpOaDCkpXkoyFM8rMdiJcmNHUnNBhSUryUCwpknVKx+zEuTGjqTmh7gyUryU25bBGcmT9iWePzdit/+iFw61Qp/2O0ssy/9S1WJ4bUeHW28EcOHXX8X6j8gPmqcv+h+o091LkX+f+5F9k/p0CVlmScuGSrQ1rRQNaKAfJZjnK5b18zSa1GpchlXh6ct8R7LjTeEmNKwIr2+yYMZkN7hUF+qoBFdYWxYZGNiuVUTx1Me2xvWW9Gqvgn6/wDpV8hTPKzHYiXK3jR1JzQqYUlK8lGQpnlZjsRLkxo6k5oMKSleSjIUzysx2IlyY0dSc0GFJSvJRkKZ5WY7ES5MaOpOaDCkpXkp2XBSE6Bg3LtjtLXCE0FrgQQabCDrBWFaFRZXKmpu2dFSJqLohKqEmI+37OFrWNFgn/naQK+Thrafk4AqSGTDejtCOaPEYrdSMwBso2Vg4wR2lr3kveCKEE7AR5ENDdW+qmtkuJKt3kngQ2OPYiS/zXxLGqpaPmKKwzTcV6nmeKcFZYU0GCsrMbOBEuX0azR1JzQ+cSGS78V5KfWQpnlZjsRLl5jR1JzQ9wpKV5KMhTPKzHYiXJjR1JzQYUlK8lGQpnlZjsRLkxo6k5oMKSleSktglY8xAwll3R5eM1ofUudCeANR2kiihtMrFiciOTmT2aJ6StVWryU6PhDBfL2hLzcux0T2PtGRGMBLvZRQ3GLGjW5zXw4RxRrLQ6lTQHCNwqsnEk5KZl4klFgRpiG6L7SBDHtIjhEc4hzYQGOyM0loxnBoDXRA4gEOaBccF5B9n2QBOgCI98WNEaDUNdGiPiFgPmG4+LXzxa+aAlkAQBAEAQBAEAQBAEAQBAEAQBAEAQBAEAQBAEAQBAEAQBAEAQBAEAQBAEAQBAEAQBAEAQBAEAQBAEAQBAEAQBAEAQBAEAQBAEAQBAEAQBAEAQBAEAQBAEAQBAEAQBAEAQBAEAQBAEAQBAEAQBAEAQBAEAQBAEAQBAEAQBAEAQBAEAQBAEAQBAEAQBAEAQBAEAQBAEAQBAEAQBAEAQBAEAQBAEAQBAEAQBAEAQBAEAQBAEAQBAEAQBAEAQBAEAQBAEAQBAEAQBAEAQBAEAQBA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181254" name="AutoShape 6" descr="data:image/jpeg;base64,/9j/4AAQSkZJRgABAQAAAQABAAD/2wCEAAkGBxQHBhQUBxMWFhUXGBkaFxcWFhodHhwdGxwXGx0eHxceKCggJBolHBgXJTEiJSktLi4vGyAzODMsNygtLisBCgoKDg0OGxAQGzckICYvMjA0LC83NzQsLCwsLC80NCwsNDQ3LCwsLDQsLCwsLCwsLCwsLCwsLCwsLCwsLCwsLP/AABEIAJsBRQMBEQACEQEDEQH/xAAcAAEAAgMBAQEAAAAAAAAAAAAABQYDBAcBAgj/xABEEAABAgMCDAMFBwIEBwEAAAABAAIDBBEF0QYSFRYXITFRU1SSkwdB0hMUcYGiIjJSYWSj4pGhIzM0giRCRGJysbJD/8QAGgEBAAMBAQEAAAAAAAAAAAAAAAMEBQIBBv/EADERAAEDAQUGBgMBAAMBAAAAAAABAgNSBBETFFESFWGRofAhMWKBseEyQdEFIkLBcf/aAAwDAQACEQMRAD8A7igCAIAgCAIAgCAIAgCAIAgCAIAgCAIAgCAIAgCAIAgCAIAgCAIAgCAIAgCAIAgCAIAgCAIAgCAIAgCAIAgCAIAgCAIAgCAIAgCAIAgCAIAgCAIAgCAIAgCAIAgCAIAgCAIAgCAIAgCA8f8AcKID88Mk3YgrDOz8BX06vS/zPmUjW7yPfczwz0G5NtNT3DXQe5nhnoNybaajDXQe5nhnoNybaajDXQe5nhnoNybaajDXQe5nhnoNybaajDXQsGAMsYeF8uSwjW/Xikf/AJxPNVrY5Fhd493oWLIxUmb4a/CnQPEdhiYJRQ0V+1D1AV/52+SzLCt0ye/waVuRVhW7h8nH/czwz0G5bm2mpi4a6D3M8M9BuTbTUYa6D3M8M9BuTbTUYa6D3M8M9BuTbTUYa6D3M8M9BuTbTUYa6D3M8M9BuTbTUYa6D3R3DPSU201GGuhuS0zMSh/4V8Zn/iXj+wUbmxu80Q7RZE8r+pabEw7mpN4FqQ3RmeZxaPHwIAB+B/qqctiid4sW5ehbitkrfB6Xp1OkWbaEO05QRJM1ad4IIO4g6wVlvY5i3ONRj0el6G0uDs5L4ny5i4T1awn/AAma8Wvm9bVgciRef7/hjW5qrN5fpP8A0qXuZ4Z6Dcru2mpTw10HuZ4Z6Dcm2mow10HuZ4Z6Dcm2mow10HuZ4Z6Dcm2mow10Niz8ez55kWBDdjMcHD7J10NafA7PmuH7L2q1V8zpiOY5HInkd7l4wmIDXwtjgHD4EVC+cVLluU+iRb0vQyLw9CAIDiGFsw618IYsTEcW42Kz7J+63UKfkaF3+5fQWZEjjRt5gWhVkkVbiH9zPDPQblPtpqQ4a6D3M8M9BuTbTUYa6D3M8M9BuTbTUYa6D3M8M9BuTbTUYa6EzgbLFmFMuSwj7e3FO4qvanIsLvEnszFSZvgduWAbwQBAEAQBARGc8nzUHuNvU+WmpXkQZmGpOYznk+ag9xt6ZaaleQzMNScxnPJ81B7jb0y01K8hmYak5jOeT5qD3G3plpqV5DMw1JzGc8nzUHuNvTLTUryGZhqTmM55PmoPcbemWmpXkMzDUnMzStvS05MBkpMQnvNaNa8EmgJOofkCuXQSNS9WqiHTZ43Lc1yKptzk2yRgF849rGClXONAK6hrP5rhrXOW5qXqduc1qXuW5COznk+ag9xt6ly01K8iLMw1JzGc8nzUHuNvTLTUryGZhqTmM55PmoPcbemWmpXkMzDUnMZzyfNQe429MtNSvIZmGpOYznk+ag9xt6ZaaleQzMNScxnPJ81B7jb0y01K8hmYak5jOeT5qD3G3plpqV5DMw1JzGc8nzUHuNvTLTUryGZhqTmM55PmoPcbemWmpXkMzDUnMZzyfNQe429MtNSvIZmGpOZJS0w2agB8s4Oa7WHNNQfgVC5qtW5SZrkcl6GrO21LyEbEnY8NjqVxXPAND50PwXbIZHpe1qqcPmjYtznIhr5zyfNQe429d5aaleRxmYak5jOeT5qD3G3plpqV5DMw1JzGc8nzUHuNvTLTUryGZhqTmM55PmoPcbemWmpXkMzDUnMZzyfNQe429MtNSvIZmGpOZuSFpwbSB9wisiYtMbEcDStaVp8Co3xvZ+SXEjJGP/FbzbXB2EBrzs7DkIOPOvaxtaYziAKnyqV01jnrc1Lzlz2sS9y3GhnPJ81B7jb1LlpqV5EWZhqTmM55PmoPcbemWmpXkMzDUnMZzyfNQe429MtNSvIZmGpOYznk+ag9xt6ZaaleQzMNScxnPJ81B7jb0y01K8hmYak5mWXwglZqOGS0xCc52oNa9pJ+AXLoJGperVOmzxOW5HJeSSiJQgCAIAgPHa2lAcPZglOhgrLP+m9fQLaoaj59LLMififWac7yz/pvTNQ1HuWmpGac7yz/AKb0zUNQy01IzTneWf8ATemahqGWmpGac7yz/pvTNQ1DLTUjNOd5Z/03pmoahlpqSawMwdmpLCeDEm4D2saX1caUFWPA895CgtVoidE5Gu8fsns1nlbK1XN8PpS64dyUS0MGojJJpe8llGjbqe0n+wWfZHtZKiuW5PH4L9rY58So1PHw+TmGac7yz/pvWvmoajJy01IzTneWf9N6ZqGoZaakZpzvLP8ApvTNQ1DLTUjNOd5Z/wBN6ZqGoZaakZpzvLP+m9M1DUMtNSM053ln/TemahqGWmpGac7yz/pvTNQ1DLTUjNOd5Z/03pmoahlpqRmnO8s/6b0zUNQy01IzTneWf9N6ZqGoZaak6L4dy8eRsZ0K04bmYryWY1Puu1nZ/wB2N/VZdtcxz9pi3mnYmvazZel3j31K94g2DMWjhDjyMFz2+zYKim0F9RrP5hWbHPGyK5y3eJWtkEj5b2pel39K3mnO8s/6b1bzUNRVy01IzTneWf8ATemahqGWmpGac7yz/pvTNQ1DLTUjNOd5Z/03pmoahlpqRmnO8s/6b0zUNQy01JZfD+zJux7c/wCLgPbDiNLXE0oCNbSaH4j/AHKpbJIpI/B3ihbsccscn/Jvgp0pZRqBAUbxJkpm1HQodnQXvY2r3EUpjH7IGs7QMbqWhYXxsvc5blM+3Mkfc1qXoUnNOd5Z/wBN60M1DUUMtNSM053ln/TemahqGWmpGac7yz/pvTNQ1DLTUjNOd5Z/03pmoahlpqRmnO8s/wCm9M1DUMtNSSmC2Dc1KYRQHzMB7WtfVxNNQofzUNotETonIjvEms9nlbK1Vb4HW1imyEAQBAEAQBAY48US8BzomxoJPwAqV6iXrch4q3JeVfSFJfiidsq3kJu1Kmeh16HukKS/FE7ZTITdqM9Dr0M8hhvKz86yFLufjPNG1YQK/FcvscrGq5f0dMtkT3I1PNSyKqWggCAIDQtq14diyftJ4kNxg3UK6zXy+SkiidI7ZaRyytjbtOIPSFJfiidsqxkJu1K+eh16DSFJfiidspkJu1Geh16EnYWEsC3Yrm2eXEtAJxmkbdXn8FFLZ3xIiuJYrQyVVRpMKAnCAh7dwkgWC9gtAuBeCW4rSdlK7PiFPFZ3y37P6IJbQyK7a/ZGaQpL8UTtlS5CbtSLPQ69BpCkvxRO2UyE3ajPQ69CTsLCSBbsR7bPLiWAF2M0jbWm34FRS2d8SIrv2SxWhkqqjf0TCgJwgK/auGMtZM+6FOF4e2laMJGsAjX8CrMdkkkbtN8itJa443bLvM1NIUl+KJ2yu8hN2pxnodeg0hSX4onbKZCbtRnodeg0hSX4onbKZCbtRnodeg0hSX4onbKZCbtRnodehZJGbbPybIksate0OB/I/lvVV7VY5Wr+i0xyOajk8lMzjitq7YFydFU0hSR2Oidsq5kJtOpTz8OvQ90hSX4onbKZCbtRnodeg0hSX4onbKZCbtRnodeg0hSX4onbKZCbtRnodehllMOpSbmmQ4Ln4z3Na2rDtcQBr+JXjrFK1FVf0ettsTlRE/fAsyqFsIAgCAIAgCAIAgNefgmYkYjIe1zHNFd5BC6YtzkU5cl7VQ5YPDmcptg9x3pWxvCHj37mPkJuHP6Gjmc3we470pvCHj37nuQm4c/okMH8BZqz7bgxZgwsVjwTivcTTXsGKFFNbY3xq1L/ABJIbHKyRHLd4d6HS1lGqEAQBAQGG1jxLcsYQ5LFxsdrvtEgUAPmAd6s2WVsT9pxXtUTpWbLSh6OZzfB7jvStHeEPHv3M7ITcOf0NHM5vg9x3pTeEPHv3GQm4c/otGAeDEewJuK6fMOj2tAxHE7CTrqBvVS12lkqIjf0W7JZnxKqu/Zc1QLwQFOw9wZjW/HgmQLPsB4OO4j7xbSlAdxV6x2lkSKjv2UbXZ3yqit/V5VdHM5vg9x3pVzeEPHv3KmQm4c/oaOZzfB7jvSm8IePfuMhNw5/Rb8AsGomD8OMZ4sLnltMQkijcbzIGuriqNstDZVTZ8kLtks7okXa81LYqZcCA55hbgZM2vb8SNKGFiuDaYzyDqaAdQafMLTs1rjjjRrr7zMtNkkkkVzbru+BD6OZzfB7jvSp94Q8e/chyE3Dn9DRzOb4Pcd6U3hDx79xkJuHP6Gjmc3we470pvCHj37jITcOf0NHM5vg9x3pTeEPHv3GQm4c/ovmBVmRrHsf2NpYhxXEsxHE/Zdroaga8Yu/qs61SMkftMNCyxvjZsuN3COWizliRYdnYoiPbiguJAAOp2sAmuLWn5qOBzWyI53khJM1zo1a3zU5to5nN8HuO9K1d4Rce/cy8hNw5/Q0czm+D3HelN4Q8e/cZCbhz+ho5nN8HuO9Kbwh49+4yE3Dn9DRzOb4Pcd6U3hDx79xkJuHP6NuyMApqTtaDEjGDisiMcaPdWjXAmgxdtAuJLdE5itS/wAUOo7FK16Kt3gqd+R1BZBrhAEAQBAEAQBAEBim43u0q95FcVpdTfQEr1qXqiHjluRVKGPE9pH+md3BctLdq1GdvFKRpPbyzu4Ll5u1aj3eKUm3ZHiC20rThwmy5bjuxa44NPlRcSWFWMV215HcduR70bs+ZdlQLwQBAEBE4TW2LAs32r2F/wBoNoDTbXXX5KaCHFds33EM82E3auvKrpPZyzu4Llc3ctRU3ilI0ns5Z3cFybuWobxSkaT2cs7uC5N3LUN4pSNJ7OWd3Bcm7lqG8UpGk9nLO7guTdy1DeKUjSezlndwXJu5ahvFKRpPZyzu4Lk3ctQ3ilJuWRh4bXtBsKUlXFzvP2go0ebjq2C4bSuJLFhtVznHcdtxHI1Gl0VAvBAEBT8IMO22Laz4LoBfi4v2g8CtWh2yn5q9DYlkYjrylNbEjerbiO0nt5Z3cFyk3atRHvFKRpPbyzu4Lk3atQ3ilJ9P8TAw0fKuGoH/ADBsIBHl5ggon+cq/wDYbwSk+dJ7eWd3Bcm7VqG8UpNmzPEVk9aMOHEgFge4Nxi8GhOoaqb6D5rmSwOa1XX33HTLe1zkbddebWEWHTLFtQwRCMQtALiHgUJFaUofIg/NcQWJZWbV9x1NbGxv2bryM0nt5Z3cFyl3atRHvFKT6h+JYixA2HKuJJAA9oNZOoDZvRf85US/aCf6CKt2yfI8T2n/AKZ3cFy93atR5vFtI0nt5Z3cFy83atR7vFKTYs/xFbO2hDhiXcPaPayvtBqxiBWlPzXL7ArWq7a8j1lvRzkbs+ZeVnmgEAQBAEAQBAEAQGGcge8yj2VpjNc2u6oIrRdNW5UU8cl6KhQB4X0H+q/Z/mtLeXp6/Rm7u9XT7Gi/9V+z/NN5enr9Dd3q6fZuWP4e5MtSHF95xsR2Ni+ypX54xUctv22K3Z8+J3FYdh6O2vLgXlZ5oBAEAQEPhTYecFmey9p7P7QdjYuNsrqpUb1PZ5sJ+1deQzw4rNm+4qWi/wDVfs/zV3eXp6/RS3d6un2NF/6r9n+aby9PX6G7vV0+xov/AFX7P803l6ev0N3erp9jRf8Aqv2f5pvL09fobu9XT7Gi/wDVfs/zTeXp6/Q3d6un2NF/6r9n+aby9PX6G7vV0+xov/Vfs/zTeXp6/Q3d6un2WrBjBuHg9KkQTjPd9+IRQncAPJo3KnaLQ6Zb18tC5BZ2wpcnnqTark4QBAUzCLATLVrvje8YmNi/Z9nWmK0N24w3blfhtuGxGbN/uUZrFiPV21d7Ebov/Vfs/wA1LvL09foi3d6un2NF/wCq/Z/mm8vT1+hu71dPs3bR8PBOMg4sfFMOE2G4+zrjYtaOpjChoaeewKNlvVt//HzW/wAzt9gRyN/5eSXeWhpaL/1X7P8ANSby9PX6ON3erp9no8MKH7M3Q7xB/mm8vT1+hu71dPszTvhy6enHxJmbq57i4n2Pmf8AfsXLf9BGtRqM8uP0dOsCucrld58PswaL/wBV+z/Ndby9PX6Od3erp9m9Yvh6LNtNkWJHx8SpDfZ010IBrjHYTX5KOW3q9itRt1/EkisKMejldfdwNBvhdit/1X7P81JvL09foiT/ADbk/Lp9nui/9V+z/NN5enr9Hu7vV0+zYs7w59ytCFE95r7N7X09lSuK4GlcbVWi4f8A6G01W7Pmmv0dMsGy5HbXkun2X1ZxohAEAQBAEAQBAEBgn4xl5GI9lKtY5wrsqASumJe5EOXLc1VOXjxKmqf5cDpf61r7vi1Xv2MneEuid+57pJmuHA6X+tN3xar37DeEuid+5v2Dh7MWjbMKFHZBDXuAJa19aa9lXFRTWKNkauRV8CSG2yPkRqonidHWWagQBAEBA4Z2zEsKxxFkw0ux2to8EihB3Ea9SsWWFsr9lxXtMrombTSj6SZrhwOl/rWju+LVe/Yz94S6J37jSTNcOB0v9abvi1Xv2G8JdE79xpJmuHA6X+tN3xar37DeEuid+40kzXDgdL/Wm74tV79hvCXRO/caSZrhwOl/rTd8Wq9+w3hLonfuNJM1w4HS/wBabvi1Xv2G8JdE79xpJmuHA6X+tN3xar37DeEuid+5b8DcLG4QQyyYAZGaKlo2OH4m11/EeSo2qyrEt6eKF2zWpJUuXwUs6qFsIAgOf4VYbzFj27EgyrIRa3FoXNcTra13k4Dady0rPY45I0cqqZtotj45FaiIROkma4cDpf61Pu+LVe/Yh3hLonfuNJM1w4HS/wBabvi1Xv2G8JdE79y9QrTjTOCAmJdrDGMERA2hxSaVIpWuvWBrWcsbGzbC+V9xoJI90G2nndeUUeJU0RqhwOl/rWju+LVe/Yz94S6J37jSTNcOB0v9abvi1Xv2G8JdE79xpJmuHA6X+tN3xar37DeEuid+40kzXDgdL/Wm74tV79hvCXRO/cveCtpxrUsIRrQaxrnFxaGAgYo1CtSdpBPwIWdaI2Mk2GmjZ5HPj2nFDb4lTRaP8OB0v9a0V/zotV79jNT/AEJVTyTv3PdJM1w4HS/1pu+LVe/Y93hLonfubVleIMzOWrBhxWQQ18RjDRr60c4A0+1t1riSwxtYrkVfBDuO3SOeiKieKodMWSaoQBAEAQBAEAQBAY5iCJiXcyJscC003EUXqLct54qXpcVTRzKb4vWLlc3hLwKeQi4jRzKb4vWLkz8vAZCLibFn4Cy1nzzIsuYmMw1FXgiv5ii5fbZHtVq3eJ0yxxscjk/RZ1ULYQBAEBH25Y8O3JL2c7jYuMHfZNDUV8/mpYpXRO2mkcsTZG7LiA0cym+L1i5WM/LwK2Qi4jRzKb4vWLkz8vAZCLiNHMpvi9YuTPy8BkIuI0cym+L1i5M/LwGQi4jRzKb4vWLkz8vAZCLiNHMpvi9YuTPy8BkIuI0cym+L1i5M/LwGQi4maSwElpGbbElXRmvYatIeLth2EeYK8dbZHNVq3XHTbFG1Ucl96FpVMthAEBXLXwLl7XtB0abMTGdSuK4AagANVNwVqO1yRt2UK0lkjkdtKaejmU3xesXLvPy8CPIRcRo5lN8XrFyZ+XgMhFxLPZ8m2z5FkKBXFY0NFdZoN6qPer3K5f2W2MRjUankhWX+Hcm55I9qKnYHig/Iatit5+XgVMhEeaOZTfF6xcmfl4DIRcRo5lN8XrFyZ+XgMhFxGjmU3xesXJn5eAyEXEtErKtlZNsOAKNa0NA/ICgVRzlc5XL5ltrUa1Gp5FWHhxKAajF6xcrm8JeBUyEXE90cym+L1i5eZ+XgMhFxMsngFKyc2yJCMXGY5rhV4pVpBFdWyoXjrdK5Fat3idNsUTVRUv8AAtSplsIAgCAIAgCAIAgNa0ohg2dFdDNCGOIO4hpIXTEvciKcvW5qqcbGGM9T/Uu6YfpW7lIafkws1NV8fw9zxnuZd0w/SmUhp+T3NTVfH8JPBnCmbm8IIDJmO5zHPAcC1msa9wqoZ7NE2Nyo3xJYLRK6RqK7w9jrKxjZCAIAgK14gWjFsuwQ+z3ljvaNFQAdRDt4I8lbscbXyXOS/wACrbJHMjvaty3nOM8Z7mXdMP0rUykNPyZeamq+P4M8Z7mXdMP0plIafkZqar4/hb/De3Ji1p2MLRil4a1pFQ0UJJ3AKjboY42orUuLthmke5yOW8vqzjRCAoniTbceyZmALNilgc15dQNNaFlNoO8rRsMLJEdtJf5Gdbpnxq1GLd5/+FOzxnuZd0w/Sr2Uhp+Slmpqvj+DPGe5l3TD9KZSGn5Gamq+P4Xbw3t6Na3t22lELy3ELSQ0ajjAjUBuH9VQt0DI9lWJcX7DO+TaRy33F2WeXwgOX4a4SzVn4SxYclHcxjcSjQ1hpVjSdoJ2krXstnifEjnN8fsybVaJWyqjXXJ7aEHnjPcy7ph+lWMpDT8lfNTVfH8GeM9zLumH6UykNPyM1NV8fw6zgzMunMH4ESZOM90NpcdWskflqWLO1GyORPK82YHK6Jrl81Qr3iPPzNlQoUWzIrmNJLHgBp10q06wfIO/srVhZHIqtel5Wtr5GIjmLcUfPGe5l3TD9K0MpDT8mfmpqvj+DPGe5l3TD9KZSGn5Gamq+P4Wnw9tabtm1nGdjudChsqQWsFXO1NGoA7A4/IKnbYoo2Jsp4qW7HLLI9dp16IdBiGkM03FZqGmpxNmGU8WCsy7ph+lby2SGn5MBLXMqfl8fw+s8Z7mXdMP0plIafk9zU1Xx/DdsTCucmLagMjzDi10WG1wxWawXAEam7io5bLCjHKjf0up3FaZle1Fd+001OvrENsIAgCAIAgCAIAgPmJDEWGWxBUEEEbwdq9RblvQKl/gQ+acly0PpU2amqUgysNKDNOS5aH0pmpqlGVhpQyy2DcrKzDXy8vDa5pqCBrBXjrRK5Llcets8TVvRqEqoSYIAgCA1p+Qh2lAxJ5ge2taO2VHn/ddse5i3tW45exr0ucl5HZpyXLQ+lSZqapSLKw0oM05LlofSmamqUZWGlDbs6xoFmPJs+E1hcKEtFK0XD5Xv/JbztkTGfilxvqMkCA0bRseBajmm0ITYhbXFxhWlaV/9BSMlez8VuI3xMf+SXmnmnJctD6V3mpqlOMrDSgzTkuWh9KZqapRlYaUNuzrGgWZEJs+E1hIoS0UqFw+Z7/By3nbImM/FLjfUZIEBGTuD0tPTJiTkBj3mlXEazQUH9gFK2eRqXNdchE6CNy3uaiqYM05LlofSus1NUpzlYaUGacly0PpTNTVKMrDShKy0BsrAayXaGtaKNA2ADyULnK5b1JmojUuQ+J6Sh2hLlk6wPaaHFcNWrWF6x7mLe1blPHMa9LnJehG5pyXLQ+lS5qapSLKw0oM05LlofSmamqUZWGlDes6y4NmMIs+G2GHGpxRSqjfI9/5LeSMjYzwalxtkVGtcHZDZpyXLQ+lT5qapSDKw0oM05LlofSmamqUZWGlD7g4MSkCM10GXhhzSC0gbCDUH+qLaZVS5XKepZokW9GoS6gJggCAIAgCAIDx/wB0oD8+MtKJiCsaJs4jr19Msbb/AMeh8ykrrvy6nuUonGidx168w209D3FWrqMpRONE7jr0w209BirV1GUonGidx16YbaegxVq6jKUTjRO469MNtPQYq1dRlKJxoncdemG2noMVaupP4Bzz42FsAPivcCX1BeSP8t/lVV7WxEhct3d6FiySKszUv1/fBS/+IsUwcE4hhOLTjQ9YJB++3zCzbEiLMiLx+DStqqkKqnD5OQ5SicaJ3HXraw209DFxVq6jKUTjRO469MNtPQYq1dRlKJxoncdemG2noMVauoylE40TuOvTDbT0GKtXUZSicaJ3HXphtp6DFWrqMpRONE7jr0w209BirV1GUonGidx16YbaegxVq6jKUTjRO469MNtPQYq1dRlKJxoncdemG2noMVauoylE40TuOvTDbT0GKtXU6x4bS72YPe0mnOcYri4YxJo0UaNvkaE/NY1uciybKfo2bC1UjvVfMqXiZOPgYT0hxHNHsmag8gbX+QKu2BiLFeqfspW56pLdfd4J/wClUylE40TuOvV3CbT0KeKtXUZSicaJ3HXphNp6DFWrqMpRONE7jr0wm09BirV1GUonGidx16YTaegxVq6nbMEnmJgxLF5JJhMqSak6t6wLSl0rkTU37MqrE1V0Ql1ATHF8MhFsnCOKwRYgaTjs/wAR33X69WvYDjD5LesuzJEi3cPIwrVtRyql66+ZHWZFjWlaMOFBjRKvcG6ojtVTrO3yFT8lLIjGNVytTw4EUbnPcjUcvjxO7w2CFDAZsAAHyXzqrf4n0SJceRf8o/AonmeKfn5lpRMQVjRNnEdevpVibT0Pmkldd+XU9ylE40TuOvTCbT0PcVauoylE40TuOvTCbT0GKtXUZSicaJ3HXphNp6DFWrqTOB8++LhRLh8V5BfrBe4g6j5VUFpjakLluJ7NIqzNS/qdqWAbwQBAEAQBAR+UZXiwOtl6kw5NFI9uPVBlGW4sDrZemHJoo249UGUZbiwOtl6Ycmijbj1QZRluLA62XphyaKNuPVBlGW4sDrZemHJoo249UGUZbiwOtl6Ycmijbj1QyQJ2BFjAS8SEXHYGuaT8gNeyq8Vj0TxRT1HMVfBUM8xFZBhVmS1rfMuIA/qdS5aiqvgdKqIniamUZbiwOtl67w5NFONuPVBlGW4sDrZemHJoo249UGUZbiwOtl6Ycmijbj1QZRluLA62XphyaKNuPVBlGW4sDrZemHJoo249UGUZbiwOtl6Ycmijbj1QZRluLA62XphyaKNuPVBlGW4sDrZemHJoo249UGUZbiwOtl6Ycmijbj1Q2Jd8KaZWWLHitKtxSK/ELlUc3zOkVq+RnAoNS5OjVmZyDAiUmokNrtznNBp8Cu2seqeCHKuanmpiylLcaD1svXuHJopzts1QZSluNB62XphyaKNtmqDKUtxoPWy9MOTRRts1QZSluNB62XphyaKNtmqG7Ce2JDBgkFp2EGoI/IhcKiovidoqL5H2vD0wzMRkFmNNFrRvcQB/Ur1qKvgh4qonip8yseFM1Mo5jqbSwg0/ovXI5PM8arV8jYXJ0Ds1oCPylLcaD1svUmHJopHts1QZSluNB62XphyaKNtmqDKUtxoPWy9MOTRRts1QZSluNB62XphyaKNtmqH3Bn4ESKBBiQi47A17SfkAvFY9E8UU9R7FXwVDWt20Iku6FCs0NMeM4hhfUtY1oq+I5oIJDRQBoIq5zRUAkjg7K37/AB2QYcWDMTYD4vs2ujw5MwS5zzDYHw4VIoYX0ALTUYwLtQKAtdhWmLWsxsTFxHVc17Ca4kSG5zIja+eK9rhXzpXzQG+gCA8d90oDgjLCmgwVlZjZwIly+kWaO/8AJOaHzaQyXfivJT6yFM8rMdiJcvMaOpOaHuFJSvJRkKZ5WY7ES5MaOpOaDCkpXkoyFM8rMdiJcmNHUnNBhSUryUZCmeVmOxEuTGjqTmgwpKV5KMhTPKzHYiXJjR1JzQYUlK8lJzAeyY8thVAdMS8ZjQX1c6E9oH+G8ayRTaQq9rlYsLkRyc+JYssb0maqtVPZdFL34gy75rBaI2VY57i6HRrGlx1PaTqGvYs6xuRsyKq3efwaNtaroVREv8vk5RkKZ5WY7ES5bONHUnNDGwpKV5KMhTPKzHYiXJjR1JzQYUlK8lGQpnlZjsRLkxo6k5oMKSleSjIUzysx2IlyY0dSc0GFJSvJRkKZ5WY7ES5MaOpOaDCkpXkoyFM8rMdiJcmNHUnNBhSUryUCwpknVKx+zEuTGjqTmh7gyUryU25bBGcmT9iWePzdit/+iFw61Qp/2O0ssy/9S1WJ4bUeHW28EcOHXX8X6j8gPmqcv+h+o091LkX+f+5F9k/p0CVlmScuGSrQ1rRQNaKAfJZjnK5b18zSa1GpchlXh6ct8R7LjTeEmNKwIr2+yYMZkN7hUF+qoBFdYWxYZGNiuVUTx1Me2xvWW9Gqvgn6/wDpV8hTPKzHYiXK3jR1JzQqYUlK8lGQpnlZjsRLkxo6k5oMKSleSjIUzysx2IlyY0dSc0GFJSvJRkKZ5WY7ES5MaOpOaDCkpXkp2XBSE6Bg3LtjtLXCE0FrgQQabCDrBWFaFRZXKmpu2dFSJqLohKqEmI+37OFrWNFgn/naQK+Thrafk4AqSGTDejtCOaPEYrdSMwBso2Vg4wR2lr3kveCKEE7AR5ENDdW+qmtkuJKt3kngQ2OPYiS/zXxLGqpaPmKKwzTcV6nmeKcFZYU0GCsrMbOBEuX0azR1JzQ+cSGS78V5KfWQpnlZjsRLl5jR1JzQ9wpKV5KMhTPKzHYiXJjR1JzQYUlK8lGQpnlZjsRLkxo6k5oMKSleSktglY8xAwll3R5eM1ofUudCeANR2kiihtMrFiciOTmT2aJ6StVWryU6PhDBfL2hLzcux0T2PtGRGMBLvZRQ3GLGjW5zXw4RxRrLQ6lTQHCNwqsnEk5KZl4klFgRpiG6L7SBDHtIjhEc4hzYQGOyM0loxnBoDXRA4gEOaBccF5B9n2QBOgCI98WNEaDUNdGiPiFgPmG4+LXzxa+aAlkAQBAEAQBAEAQBAEAQBAEAQBAEAQBAEAQBAEAQBAEAQBAEAQBAEAQBAEAQBAEAQBAEAQBAEAQBAEAQBAEAQBAEAQBAEAQBAEAQBAEAQBAEAQBAEAQBAEAQBAEAQBAEAQBAEAQBAEAQBAEAQBAEAQBAEAQBAEAQBAEAQBAEAQBAEAQBAEAQBAEAQBAEAQBAEAQBAEAQBAEAQBAEAQBAEAQBAEAQBAEAQBAEAQBAEAQBAEAQBAEAQBAEAQBAEAQBAEAQBAEAQBAEAQBAEAQBA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91" y="5661248"/>
            <a:ext cx="4441130" cy="6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93551" y="206131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Artificial </a:t>
            </a:r>
            <a:r>
              <a:rPr lang="en-US" altLang="ko-KR" dirty="0"/>
              <a:t>Intelligence </a:t>
            </a:r>
            <a:r>
              <a:rPr lang="en-US" altLang="ko-KR" dirty="0" smtClean="0"/>
              <a:t>Applications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8198" y="1017602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AI  is being </a:t>
            </a:r>
            <a:r>
              <a:rPr lang="en-US" altLang="ko-KR" sz="1800" b="0" dirty="0">
                <a:solidFill>
                  <a:srgbClr val="000000"/>
                </a:solidFill>
              </a:rPr>
              <a:t>applied to 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various industry applications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66" y="2811931"/>
            <a:ext cx="1376589" cy="9399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782" y="2834656"/>
            <a:ext cx="1319126" cy="885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3447" y="3821945"/>
            <a:ext cx="1152128" cy="27699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r>
              <a:rPr lang="en-US" altLang="ko-KR" sz="1200" kern="0" dirty="0" smtClean="0"/>
              <a:t>MIT Baxter</a:t>
            </a:r>
            <a:endParaRPr lang="ko-KR" altLang="en-US" sz="1200" kern="0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135" y="5564823"/>
            <a:ext cx="1398396" cy="5834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09184" y="6207160"/>
            <a:ext cx="1753044" cy="276999"/>
          </a:xfrm>
          <a:prstGeom prst="rect">
            <a:avLst/>
          </a:prstGeom>
        </p:spPr>
        <p:txBody>
          <a:bodyPr wrap="none" lIns="0" rtlCol="0">
            <a:spAutoFit/>
          </a:bodyPr>
          <a:lstStyle/>
          <a:p>
            <a:r>
              <a:rPr lang="en-US" altLang="ko-KR" sz="1200" kern="0" dirty="0" err="1"/>
              <a:t>nVidia</a:t>
            </a:r>
            <a:r>
              <a:rPr lang="en-US" altLang="ko-KR" sz="1200" kern="0" dirty="0"/>
              <a:t> </a:t>
            </a:r>
            <a:r>
              <a:rPr lang="en-US" altLang="ko-KR" sz="1200" kern="0" dirty="0" smtClean="0"/>
              <a:t>Self </a:t>
            </a:r>
            <a:r>
              <a:rPr lang="en-US" altLang="ko-KR" sz="1200" kern="0" dirty="0"/>
              <a:t>Driving Car</a:t>
            </a:r>
            <a:endParaRPr lang="ko-KR" altLang="en-US" sz="1200" kern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776" y="5476228"/>
            <a:ext cx="762017" cy="7620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04728" y="6248345"/>
            <a:ext cx="1601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 smtClean="0"/>
              <a:t>NEST</a:t>
            </a:r>
            <a:r>
              <a:rPr lang="en-US" altLang="ko-KR" sz="1200" kern="0" dirty="0"/>
              <a:t> </a:t>
            </a:r>
            <a:r>
              <a:rPr lang="en-US" altLang="ko-KR" sz="1200" kern="0" dirty="0" smtClean="0"/>
              <a:t>smart sensor</a:t>
            </a:r>
            <a:endParaRPr lang="ko-KR" altLang="en-US" sz="1200" kern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908" y="5513999"/>
            <a:ext cx="624951" cy="6645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809997" y="6227427"/>
            <a:ext cx="1220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/>
              <a:t>Apple - </a:t>
            </a:r>
            <a:r>
              <a:rPr lang="en-US" altLang="ko-KR" sz="1200" kern="0" dirty="0" err="1"/>
              <a:t>iHome</a:t>
            </a:r>
            <a:endParaRPr lang="ko-KR" altLang="en-US" sz="1200" kern="0" dirty="0"/>
          </a:p>
        </p:txBody>
      </p:sp>
      <p:sp>
        <p:nvSpPr>
          <p:cNvPr id="26" name="TextBox 25"/>
          <p:cNvSpPr txBox="1"/>
          <p:nvPr/>
        </p:nvSpPr>
        <p:spPr>
          <a:xfrm>
            <a:off x="2305906" y="3801526"/>
            <a:ext cx="2066717" cy="27699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r>
              <a:rPr lang="en-US" altLang="ko-KR" sz="1200" kern="0" dirty="0" err="1" smtClean="0"/>
              <a:t>Fanac</a:t>
            </a:r>
            <a:r>
              <a:rPr lang="en-US" altLang="ko-KR" sz="1200" kern="0" dirty="0" smtClean="0"/>
              <a:t> Industrial Robot</a:t>
            </a:r>
            <a:endParaRPr lang="ko-KR" altLang="en-US" sz="1200" kern="0" dirty="0" smtClean="0"/>
          </a:p>
        </p:txBody>
      </p:sp>
      <p:pic>
        <p:nvPicPr>
          <p:cNvPr id="4102" name="Picture 6" descr="google robot deep learni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204" y="2827556"/>
            <a:ext cx="1022912" cy="86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421414" y="3802049"/>
            <a:ext cx="2066717" cy="276999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r>
              <a:rPr lang="en-US" altLang="ko-KR" sz="1200" kern="0" dirty="0" smtClean="0"/>
              <a:t>Google Assemble Robot</a:t>
            </a:r>
            <a:endParaRPr lang="ko-KR" altLang="en-US" sz="1200" kern="0" dirty="0" smtClean="0"/>
          </a:p>
        </p:txBody>
      </p:sp>
      <p:pic>
        <p:nvPicPr>
          <p:cNvPr id="38" name="그림 14"/>
          <p:cNvPicPr>
            <a:picLocks noChangeAspect="1"/>
          </p:cNvPicPr>
          <p:nvPr/>
        </p:nvPicPr>
        <p:blipFill rotWithShape="1">
          <a:blip r:embed="rId9"/>
          <a:srcRect b="28903"/>
          <a:stretch/>
        </p:blipFill>
        <p:spPr>
          <a:xfrm>
            <a:off x="4627053" y="4180084"/>
            <a:ext cx="1453984" cy="885054"/>
          </a:xfrm>
          <a:prstGeom prst="rect">
            <a:avLst/>
          </a:prstGeom>
        </p:spPr>
      </p:pic>
      <p:pic>
        <p:nvPicPr>
          <p:cNvPr id="39" name="그림 23"/>
          <p:cNvPicPr>
            <a:picLocks noChangeAspect="1"/>
          </p:cNvPicPr>
          <p:nvPr/>
        </p:nvPicPr>
        <p:blipFill rotWithShape="1">
          <a:blip r:embed="rId10"/>
          <a:srcRect b="30408"/>
          <a:stretch/>
        </p:blipFill>
        <p:spPr>
          <a:xfrm>
            <a:off x="2568402" y="4180084"/>
            <a:ext cx="1459810" cy="885054"/>
          </a:xfrm>
          <a:prstGeom prst="rect">
            <a:avLst/>
          </a:prstGeom>
        </p:spPr>
      </p:pic>
      <p:sp>
        <p:nvSpPr>
          <p:cNvPr id="40" name="직사각형 35"/>
          <p:cNvSpPr/>
          <p:nvPr/>
        </p:nvSpPr>
        <p:spPr>
          <a:xfrm>
            <a:off x="2504728" y="5142316"/>
            <a:ext cx="1552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>
                <a:cs typeface="Arial" panose="020B0604020202020204" pitchFamily="34" charset="0"/>
              </a:rPr>
              <a:t>CT Image Analysis</a:t>
            </a:r>
            <a:endParaRPr lang="ko-KR" altLang="en-US" sz="1200" kern="0" dirty="0">
              <a:cs typeface="Arial" panose="020B0604020202020204" pitchFamily="34" charset="0"/>
            </a:endParaRPr>
          </a:p>
        </p:txBody>
      </p:sp>
      <p:sp>
        <p:nvSpPr>
          <p:cNvPr id="41" name="직사각형 36"/>
          <p:cNvSpPr/>
          <p:nvPr/>
        </p:nvSpPr>
        <p:spPr>
          <a:xfrm>
            <a:off x="4640877" y="5137913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cs typeface="Arial" panose="020B0604020202020204" pitchFamily="34" charset="0"/>
              </a:rPr>
              <a:t>Tumor Analysis</a:t>
            </a:r>
          </a:p>
        </p:txBody>
      </p:sp>
      <p:pic>
        <p:nvPicPr>
          <p:cNvPr id="42" name="Picture 2" descr="cancer-moonsho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31" y="4185314"/>
            <a:ext cx="1759646" cy="87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36"/>
          <p:cNvSpPr/>
          <p:nvPr/>
        </p:nvSpPr>
        <p:spPr>
          <a:xfrm>
            <a:off x="6790365" y="5137913"/>
            <a:ext cx="1378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 smtClean="0">
                <a:cs typeface="Arial" panose="020B0604020202020204" pitchFamily="34" charset="0"/>
              </a:rPr>
              <a:t>Cancer Analysis</a:t>
            </a:r>
            <a:endParaRPr lang="en-US" altLang="ko-KR" sz="1200" kern="0" dirty="0">
              <a:cs typeface="Arial" panose="020B0604020202020204" pitchFamily="34" charset="0"/>
            </a:endParaRPr>
          </a:p>
        </p:txBody>
      </p:sp>
      <p:pic>
        <p:nvPicPr>
          <p:cNvPr id="4104" name="Picture 8" descr="amazon echo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111" y="1713071"/>
            <a:ext cx="847545" cy="6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pple siri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060" y="1744350"/>
            <a:ext cx="778918" cy="5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oogle Assistant 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1" y="1607716"/>
            <a:ext cx="770192" cy="77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18"/>
          <p:cNvSpPr/>
          <p:nvPr/>
        </p:nvSpPr>
        <p:spPr>
          <a:xfrm>
            <a:off x="2711205" y="2359913"/>
            <a:ext cx="1202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 smtClean="0"/>
              <a:t>Amazon Echo</a:t>
            </a:r>
            <a:endParaRPr lang="ko-KR" altLang="en-US" sz="1200" kern="0" dirty="0"/>
          </a:p>
        </p:txBody>
      </p:sp>
      <p:sp>
        <p:nvSpPr>
          <p:cNvPr id="46" name="직사각형 18"/>
          <p:cNvSpPr/>
          <p:nvPr/>
        </p:nvSpPr>
        <p:spPr>
          <a:xfrm>
            <a:off x="4830275" y="2325757"/>
            <a:ext cx="955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 smtClean="0"/>
              <a:t>Apple SIRI</a:t>
            </a:r>
            <a:endParaRPr lang="ko-KR" altLang="en-US" sz="1200" kern="0" dirty="0"/>
          </a:p>
        </p:txBody>
      </p:sp>
      <p:sp>
        <p:nvSpPr>
          <p:cNvPr id="47" name="직사각형 18"/>
          <p:cNvSpPr/>
          <p:nvPr/>
        </p:nvSpPr>
        <p:spPr>
          <a:xfrm>
            <a:off x="6517566" y="2325757"/>
            <a:ext cx="14510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kern="0" dirty="0" smtClean="0"/>
              <a:t>Google Assistant</a:t>
            </a:r>
            <a:endParaRPr lang="ko-KR" altLang="en-US" sz="1200" kern="0" dirty="0"/>
          </a:p>
        </p:txBody>
      </p:sp>
      <p:cxnSp>
        <p:nvCxnSpPr>
          <p:cNvPr id="48" name="직선 연결선 5"/>
          <p:cNvCxnSpPr/>
          <p:nvPr/>
        </p:nvCxnSpPr>
        <p:spPr bwMode="auto">
          <a:xfrm flipV="1">
            <a:off x="632520" y="2667915"/>
            <a:ext cx="8280920" cy="240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"/>
          <p:cNvCxnSpPr/>
          <p:nvPr/>
        </p:nvCxnSpPr>
        <p:spPr bwMode="auto">
          <a:xfrm>
            <a:off x="2000672" y="1666039"/>
            <a:ext cx="0" cy="485930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Rounded Rectangle 45"/>
          <p:cNvSpPr/>
          <p:nvPr/>
        </p:nvSpPr>
        <p:spPr>
          <a:xfrm>
            <a:off x="602793" y="1988840"/>
            <a:ext cx="1321460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General 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Information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AI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45"/>
          <p:cNvSpPr/>
          <p:nvPr/>
        </p:nvSpPr>
        <p:spPr>
          <a:xfrm>
            <a:off x="602793" y="4485519"/>
            <a:ext cx="1321460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Target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Task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AI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66064" y="230248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Expected R&amp;D issues for Applying AI to the Industry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98198" y="1017602"/>
            <a:ext cx="8947290" cy="646331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To apply AI to the industry having the economic value, it is urgent to develop </a:t>
            </a:r>
            <a:r>
              <a:rPr lang="en-US" altLang="ko-KR" sz="1800" b="0" kern="0" dirty="0">
                <a:solidFill>
                  <a:srgbClr val="000000"/>
                </a:solidFill>
              </a:rPr>
              <a:t>the </a:t>
            </a:r>
            <a:r>
              <a:rPr lang="en-US" altLang="ko-KR" sz="1800" b="0" kern="0" dirty="0" smtClean="0">
                <a:solidFill>
                  <a:srgbClr val="000000"/>
                </a:solidFill>
              </a:rPr>
              <a:t>technologies including embedded, optimization, security and safety</a:t>
            </a:r>
          </a:p>
        </p:txBody>
      </p:sp>
      <p:sp>
        <p:nvSpPr>
          <p:cNvPr id="9" name="Oval 52"/>
          <p:cNvSpPr/>
          <p:nvPr/>
        </p:nvSpPr>
        <p:spPr>
          <a:xfrm>
            <a:off x="560512" y="2551666"/>
            <a:ext cx="1966231" cy="25821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52"/>
          <p:cNvSpPr/>
          <p:nvPr/>
        </p:nvSpPr>
        <p:spPr>
          <a:xfrm>
            <a:off x="3889298" y="2524071"/>
            <a:ext cx="2246675" cy="2582192"/>
          </a:xfrm>
          <a:prstGeom prst="homePlate">
            <a:avLst>
              <a:gd name="adj" fmla="val 42126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32"/>
          <p:cNvSpPr/>
          <p:nvPr/>
        </p:nvSpPr>
        <p:spPr>
          <a:xfrm>
            <a:off x="4100829" y="2926107"/>
            <a:ext cx="1430629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38"/>
          <p:cNvSpPr/>
          <p:nvPr/>
        </p:nvSpPr>
        <p:spPr>
          <a:xfrm>
            <a:off x="4100829" y="3970928"/>
            <a:ext cx="1127988" cy="207802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40"/>
          <p:cNvSpPr/>
          <p:nvPr/>
        </p:nvSpPr>
        <p:spPr>
          <a:xfrm>
            <a:off x="4100829" y="4432825"/>
            <a:ext cx="1088933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Safety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42"/>
          <p:cNvSpPr/>
          <p:nvPr/>
        </p:nvSpPr>
        <p:spPr>
          <a:xfrm>
            <a:off x="4100829" y="3509030"/>
            <a:ext cx="1531088" cy="207802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Reliability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Rounded Rectangle 45"/>
          <p:cNvSpPr/>
          <p:nvPr/>
        </p:nvSpPr>
        <p:spPr>
          <a:xfrm>
            <a:off x="7524367" y="2150058"/>
            <a:ext cx="1852245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Main industry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46"/>
          <p:cNvSpPr/>
          <p:nvPr/>
        </p:nvSpPr>
        <p:spPr>
          <a:xfrm>
            <a:off x="7209918" y="2901882"/>
            <a:ext cx="2166694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1"/>
                </a:solidFill>
              </a:rPr>
              <a:t>Smart Factory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47"/>
          <p:cNvSpPr/>
          <p:nvPr/>
        </p:nvSpPr>
        <p:spPr>
          <a:xfrm>
            <a:off x="6302225" y="3762909"/>
            <a:ext cx="3074613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Smart Home,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Energy &amp; Privacy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48"/>
          <p:cNvSpPr/>
          <p:nvPr/>
        </p:nvSpPr>
        <p:spPr>
          <a:xfrm>
            <a:off x="6796910" y="4616225"/>
            <a:ext cx="2587769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Health-care 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&amp; medical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2" name="Picture 10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27" y="2921844"/>
            <a:ext cx="659550" cy="67375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897668" y="2784731"/>
            <a:ext cx="1291918" cy="1264191"/>
            <a:chOff x="2622299" y="4904864"/>
            <a:chExt cx="961842" cy="961842"/>
          </a:xfrm>
        </p:grpSpPr>
        <p:sp>
          <p:nvSpPr>
            <p:cNvPr id="27" name="타원 26"/>
            <p:cNvSpPr/>
            <p:nvPr/>
          </p:nvSpPr>
          <p:spPr>
            <a:xfrm>
              <a:off x="2622299" y="4904864"/>
              <a:ext cx="961842" cy="961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449" y="5010944"/>
              <a:ext cx="580612" cy="786796"/>
            </a:xfrm>
            <a:prstGeom prst="rect">
              <a:avLst/>
            </a:prstGeom>
          </p:spPr>
        </p:pic>
      </p:grpSp>
      <p:pic>
        <p:nvPicPr>
          <p:cNvPr id="33" name="Picture 107"/>
          <p:cNvPicPr>
            <a:picLocks/>
          </p:cNvPicPr>
          <p:nvPr/>
        </p:nvPicPr>
        <p:blipFill>
          <a:blip r:embed="rId5" cstate="print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38" y="2132856"/>
            <a:ext cx="659550" cy="673756"/>
          </a:xfrm>
          <a:prstGeom prst="rect">
            <a:avLst/>
          </a:prstGeom>
        </p:spPr>
      </p:pic>
      <p:pic>
        <p:nvPicPr>
          <p:cNvPr id="34" name="Picture 7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04" y="4678686"/>
            <a:ext cx="832174" cy="735230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6773751" y="2469734"/>
            <a:ext cx="2634088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7174935" y="3236972"/>
            <a:ext cx="2236660" cy="127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9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446433" y="3867246"/>
            <a:ext cx="659552" cy="674016"/>
          </a:xfrm>
          <a:prstGeom prst="rect">
            <a:avLst/>
          </a:prstGeom>
          <a:ln>
            <a:noFill/>
          </a:ln>
        </p:spPr>
      </p:pic>
      <p:sp>
        <p:nvSpPr>
          <p:cNvPr id="51" name="Oval 52"/>
          <p:cNvSpPr/>
          <p:nvPr/>
        </p:nvSpPr>
        <p:spPr>
          <a:xfrm>
            <a:off x="2655206" y="3212256"/>
            <a:ext cx="1124753" cy="1205822"/>
          </a:xfrm>
          <a:prstGeom prst="mathPlus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ounded Rectangle 40"/>
          <p:cNvSpPr/>
          <p:nvPr/>
        </p:nvSpPr>
        <p:spPr>
          <a:xfrm>
            <a:off x="685456" y="4396279"/>
            <a:ext cx="1716342" cy="328827"/>
          </a:xfrm>
          <a:prstGeom prst="roundRect">
            <a:avLst>
              <a:gd name="adj" fmla="val 579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Artificial Intelligence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847909" y="5929469"/>
            <a:ext cx="6001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 smtClean="0"/>
              <a:t>* </a:t>
            </a:r>
            <a:r>
              <a:rPr lang="en-US" altLang="ko-KR" sz="1000" b="0" dirty="0"/>
              <a:t>“Readings in distributed artificial intelligence</a:t>
            </a:r>
            <a:r>
              <a:rPr lang="en-US" altLang="ko-KR" sz="1000" b="0" dirty="0" smtClean="0"/>
              <a:t>“, Alan </a:t>
            </a:r>
            <a:r>
              <a:rPr lang="en-US" altLang="ko-KR" sz="1000" b="0" dirty="0"/>
              <a:t>H. Bond, California Institute of Tech., </a:t>
            </a:r>
            <a:r>
              <a:rPr lang="en-US" altLang="ko-KR" sz="1000" b="0" dirty="0" smtClean="0"/>
              <a:t>2014</a:t>
            </a:r>
            <a:r>
              <a:rPr lang="en-US" altLang="ko-KR" sz="1000" b="0" dirty="0"/>
              <a:t/>
            </a:r>
            <a:br>
              <a:rPr lang="en-US" altLang="ko-KR" sz="1000" b="0" dirty="0"/>
            </a:br>
            <a:r>
              <a:rPr lang="en-US" altLang="ko-KR" sz="1000" b="0" dirty="0" smtClean="0"/>
              <a:t>* “Learning </a:t>
            </a:r>
            <a:r>
              <a:rPr lang="en-US" altLang="ko-KR" sz="1000" b="0" dirty="0"/>
              <a:t>in Embedded </a:t>
            </a:r>
            <a:r>
              <a:rPr lang="en-US" altLang="ko-KR" sz="1000" b="0" dirty="0" smtClean="0"/>
              <a:t>Systems”, </a:t>
            </a:r>
            <a:r>
              <a:rPr lang="en-US" altLang="ko-KR" sz="1000" b="0" dirty="0"/>
              <a:t>L.P. </a:t>
            </a:r>
            <a:r>
              <a:rPr lang="en-US" altLang="ko-KR" sz="1000" b="0" dirty="0" err="1" smtClean="0"/>
              <a:t>Kaelbling</a:t>
            </a:r>
            <a:r>
              <a:rPr lang="en-US" altLang="ko-KR" sz="1000" b="0" dirty="0" smtClean="0"/>
              <a:t>, </a:t>
            </a:r>
            <a:r>
              <a:rPr lang="en-US" altLang="ko-KR" sz="1000" b="0" dirty="0"/>
              <a:t>MIT Press</a:t>
            </a:r>
            <a:r>
              <a:rPr lang="en-US" altLang="ko-KR" sz="1000" b="0" dirty="0" smtClean="0"/>
              <a:t>, 1990</a:t>
            </a:r>
            <a:endParaRPr lang="en-US" altLang="ko-KR" sz="1000" b="0" dirty="0"/>
          </a:p>
        </p:txBody>
      </p:sp>
      <p:cxnSp>
        <p:nvCxnSpPr>
          <p:cNvPr id="30" name="직선 연결선 41"/>
          <p:cNvCxnSpPr/>
          <p:nvPr/>
        </p:nvCxnSpPr>
        <p:spPr>
          <a:xfrm flipV="1">
            <a:off x="7174935" y="4182766"/>
            <a:ext cx="2236660" cy="1274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40"/>
          <p:cNvCxnSpPr/>
          <p:nvPr/>
        </p:nvCxnSpPr>
        <p:spPr>
          <a:xfrm>
            <a:off x="6773751" y="5044351"/>
            <a:ext cx="2634088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409575" y="25571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Data Processing Steps in AI</a:t>
            </a:r>
            <a:endParaRPr lang="ko-KR" altLang="en-US" dirty="0"/>
          </a:p>
        </p:txBody>
      </p:sp>
      <p:sp>
        <p:nvSpPr>
          <p:cNvPr id="62" name="오른쪽 화살표 158"/>
          <p:cNvSpPr/>
          <p:nvPr/>
        </p:nvSpPr>
        <p:spPr bwMode="auto">
          <a:xfrm>
            <a:off x="1909009" y="2113574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3" name="Rectangle 147"/>
          <p:cNvSpPr>
            <a:spLocks noChangeArrowheads="1"/>
          </p:cNvSpPr>
          <p:nvPr/>
        </p:nvSpPr>
        <p:spPr bwMode="auto">
          <a:xfrm>
            <a:off x="2427979" y="1052736"/>
            <a:ext cx="2280954" cy="4248472"/>
          </a:xfrm>
          <a:prstGeom prst="roundRect">
            <a:avLst>
              <a:gd name="adj" fmla="val 3551"/>
            </a:avLst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0" tIns="0" rIns="0" bIns="288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0" i="0" u="none" strike="noStrike" kern="0" cap="none" spc="-7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292100" sx="101000" sy="101000" algn="ctr" rotWithShape="0">
                  <a:schemeClr val="tx1">
                    <a:lumMod val="75000"/>
                    <a:lumOff val="25000"/>
                    <a:alpha val="79000"/>
                  </a:schemeClr>
                </a:outerShdw>
              </a:effectLst>
              <a:uLnTx/>
              <a:uFillTx/>
              <a:cs typeface="굴림" pitchFamily="50" charset="-127"/>
            </a:endParaRPr>
          </a:p>
        </p:txBody>
      </p:sp>
      <p:sp>
        <p:nvSpPr>
          <p:cNvPr id="64" name="모서리가 둥근 직사각형 292"/>
          <p:cNvSpPr/>
          <p:nvPr/>
        </p:nvSpPr>
        <p:spPr bwMode="auto">
          <a:xfrm>
            <a:off x="2576981" y="1621666"/>
            <a:ext cx="1987935" cy="3517990"/>
          </a:xfrm>
          <a:prstGeom prst="roundRect">
            <a:avLst>
              <a:gd name="adj" fmla="val 0"/>
            </a:avLst>
          </a:prstGeom>
          <a:pattFill prst="ltUpDiag">
            <a:fgClr>
              <a:srgbClr val="DDDDDD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0000" tIns="36000" rIns="36000" bIns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5" name="직사각형 304"/>
          <p:cNvSpPr>
            <a:spLocks noChangeArrowheads="1"/>
          </p:cNvSpPr>
          <p:nvPr/>
        </p:nvSpPr>
        <p:spPr bwMode="auto">
          <a:xfrm>
            <a:off x="2712919" y="172270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-7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Structure</a:t>
            </a: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+mn-ea"/>
                <a:cs typeface="굴림" pitchFamily="50" charset="-127"/>
              </a:rPr>
              <a:t>d / Unstructured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55283" y="1261626"/>
            <a:ext cx="2081642" cy="169277"/>
          </a:xfrm>
          <a:prstGeom prst="roundRect">
            <a:avLst/>
          </a:prstGeom>
          <a:noFill/>
          <a:ln w="12700" cap="flat" cmpd="sng" algn="ctr">
            <a:noFill/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288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600" spc="-70">
                <a:solidFill>
                  <a:schemeClr val="bg1"/>
                </a:solidFill>
                <a:effectLst>
                  <a:outerShdw blurRad="292100" sx="101000" sy="101000" algn="ctr" rotWithShape="0">
                    <a:schemeClr val="tx1">
                      <a:lumMod val="75000"/>
                      <a:lumOff val="25000"/>
                      <a:alpha val="79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 Processing</a:t>
            </a:r>
            <a:endParaRPr kumimoji="1" lang="ko-KR" altLang="en-US" sz="1200" b="1" i="0" u="none" strike="noStrike" kern="0" cap="none" spc="-7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7" name="직사각형 304"/>
          <p:cNvSpPr>
            <a:spLocks noChangeArrowheads="1"/>
          </p:cNvSpPr>
          <p:nvPr/>
        </p:nvSpPr>
        <p:spPr bwMode="auto">
          <a:xfrm>
            <a:off x="2712919" y="2188497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-7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ea"/>
                <a:cs typeface="굴림" pitchFamily="50" charset="-127"/>
              </a:rPr>
              <a:t>High speed processing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ea"/>
              <a:cs typeface="굴림" pitchFamily="50" charset="-127"/>
            </a:endParaRPr>
          </a:p>
        </p:txBody>
      </p:sp>
      <p:sp>
        <p:nvSpPr>
          <p:cNvPr id="68" name="직사각형 304"/>
          <p:cNvSpPr>
            <a:spLocks noChangeArrowheads="1"/>
          </p:cNvSpPr>
          <p:nvPr/>
        </p:nvSpPr>
        <p:spPr bwMode="auto">
          <a:xfrm>
            <a:off x="2712919" y="2639193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+mn-ea"/>
                <a:cs typeface="굴림" pitchFamily="50" charset="-127"/>
              </a:rPr>
              <a:t>Big Data processing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69" name="직사각형 304"/>
          <p:cNvSpPr>
            <a:spLocks noChangeArrowheads="1"/>
          </p:cNvSpPr>
          <p:nvPr/>
        </p:nvSpPr>
        <p:spPr bwMode="auto">
          <a:xfrm>
            <a:off x="2712919" y="3104421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+mn-ea"/>
                <a:cs typeface="굴림" pitchFamily="50" charset="-127"/>
              </a:rPr>
              <a:t>Video, Text processing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0" name="오른쪽 화살표 158"/>
          <p:cNvSpPr/>
          <p:nvPr/>
        </p:nvSpPr>
        <p:spPr bwMode="auto">
          <a:xfrm>
            <a:off x="1909009" y="2917810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1" name="오른쪽 화살표 158"/>
          <p:cNvSpPr/>
          <p:nvPr/>
        </p:nvSpPr>
        <p:spPr bwMode="auto">
          <a:xfrm>
            <a:off x="1909009" y="3709898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2" name="Rectangle 147"/>
          <p:cNvSpPr>
            <a:spLocks noChangeArrowheads="1"/>
          </p:cNvSpPr>
          <p:nvPr/>
        </p:nvSpPr>
        <p:spPr bwMode="auto">
          <a:xfrm>
            <a:off x="5310627" y="1052736"/>
            <a:ext cx="2280954" cy="4248472"/>
          </a:xfrm>
          <a:prstGeom prst="roundRect">
            <a:avLst>
              <a:gd name="adj" fmla="val 3551"/>
            </a:avLst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0" tIns="0" rIns="0" bIns="288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0" i="0" u="none" strike="noStrike" kern="0" cap="none" spc="-7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292100" sx="101000" sy="101000" algn="ctr" rotWithShape="0">
                  <a:schemeClr val="tx1">
                    <a:lumMod val="75000"/>
                    <a:lumOff val="25000"/>
                    <a:alpha val="79000"/>
                  </a:schemeClr>
                </a:outerShdw>
              </a:effectLst>
              <a:uLnTx/>
              <a:uFillTx/>
              <a:cs typeface="굴림" pitchFamily="50" charset="-127"/>
            </a:endParaRPr>
          </a:p>
        </p:txBody>
      </p:sp>
      <p:sp>
        <p:nvSpPr>
          <p:cNvPr id="73" name="모서리가 둥근 직사각형 292"/>
          <p:cNvSpPr/>
          <p:nvPr/>
        </p:nvSpPr>
        <p:spPr bwMode="auto">
          <a:xfrm>
            <a:off x="5459629" y="1612334"/>
            <a:ext cx="1987935" cy="3527665"/>
          </a:xfrm>
          <a:prstGeom prst="roundRect">
            <a:avLst>
              <a:gd name="adj" fmla="val 0"/>
            </a:avLst>
          </a:prstGeom>
          <a:pattFill prst="ltUpDiag">
            <a:fgClr>
              <a:srgbClr val="DDDDDD"/>
            </a:fgClr>
            <a:bgClr>
              <a:srgbClr val="FFFFFF"/>
            </a:bgClr>
          </a:pattFill>
          <a:ln w="9525" algn="ctr">
            <a:noFill/>
            <a:round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lIns="90000" tIns="36000" rIns="36000" bIns="0" anchor="t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74" name="직사각형 304"/>
          <p:cNvSpPr>
            <a:spLocks noChangeArrowheads="1"/>
          </p:cNvSpPr>
          <p:nvPr/>
        </p:nvSpPr>
        <p:spPr bwMode="auto">
          <a:xfrm>
            <a:off x="5595567" y="183769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Statistical operation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37931" y="1261626"/>
            <a:ext cx="2081642" cy="169277"/>
          </a:xfrm>
          <a:prstGeom prst="roundRect">
            <a:avLst/>
          </a:prstGeom>
          <a:noFill/>
          <a:ln w="12700" cap="flat" cmpd="sng" algn="ctr">
            <a:noFill/>
            <a:prstDash val="solid"/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288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600" spc="-70">
                <a:solidFill>
                  <a:schemeClr val="bg1"/>
                </a:solidFill>
                <a:effectLst>
                  <a:outerShdw blurRad="292100" sx="101000" sy="101000" algn="ctr" rotWithShape="0">
                    <a:schemeClr val="tx1">
                      <a:lumMod val="75000"/>
                      <a:lumOff val="25000"/>
                      <a:alpha val="79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 smtClean="0">
                <a:effectLst/>
                <a:latin typeface="맑은 고딕" pitchFamily="50" charset="-127"/>
                <a:ea typeface="맑은 고딕" pitchFamily="50" charset="-127"/>
              </a:rPr>
              <a:t>Learning / Reasoning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&amp; Decision</a:t>
            </a:r>
            <a:endParaRPr kumimoji="1" lang="ko-KR" altLang="en-US" sz="1200" b="1" i="0" u="none" strike="noStrike" kern="0" cap="none" spc="-7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6" name="직사각형 304"/>
          <p:cNvSpPr>
            <a:spLocks noChangeArrowheads="1"/>
          </p:cNvSpPr>
          <p:nvPr/>
        </p:nvSpPr>
        <p:spPr bwMode="auto">
          <a:xfrm>
            <a:off x="5595567" y="2319123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-7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굴림" pitchFamily="50" charset="-127"/>
              </a:rPr>
              <a:t>Clustering / Classification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굴림" pitchFamily="50" charset="-127"/>
            </a:endParaRPr>
          </a:p>
        </p:txBody>
      </p:sp>
      <p:sp>
        <p:nvSpPr>
          <p:cNvPr id="77" name="직사각형 304"/>
          <p:cNvSpPr>
            <a:spLocks noChangeArrowheads="1"/>
          </p:cNvSpPr>
          <p:nvPr/>
        </p:nvSpPr>
        <p:spPr bwMode="auto">
          <a:xfrm>
            <a:off x="5595567" y="279885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Model creation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78" name="직사각형 304"/>
          <p:cNvSpPr>
            <a:spLocks noChangeArrowheads="1"/>
          </p:cNvSpPr>
          <p:nvPr/>
        </p:nvSpPr>
        <p:spPr bwMode="auto">
          <a:xfrm>
            <a:off x="5595567" y="3278589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Decision </a:t>
            </a:r>
            <a:r>
              <a:rPr kumimoji="1" lang="en-US" altLang="ko-KR" sz="1100" b="0" i="0" u="none" strike="noStrike" kern="1200" cap="none" spc="-7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굴림" pitchFamily="50" charset="-127"/>
              </a:rPr>
              <a:t>processing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굴림" pitchFamily="50" charset="-127"/>
            </a:endParaRPr>
          </a:p>
        </p:txBody>
      </p:sp>
      <p:sp>
        <p:nvSpPr>
          <p:cNvPr id="79" name="오른쪽 화살표 158"/>
          <p:cNvSpPr/>
          <p:nvPr/>
        </p:nvSpPr>
        <p:spPr bwMode="auto">
          <a:xfrm>
            <a:off x="4764834" y="2680471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0" name="오른쪽 화살표 158"/>
          <p:cNvSpPr/>
          <p:nvPr/>
        </p:nvSpPr>
        <p:spPr bwMode="auto">
          <a:xfrm>
            <a:off x="7682219" y="2680471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81" name="그룹 95"/>
          <p:cNvGrpSpPr/>
          <p:nvPr/>
        </p:nvGrpSpPr>
        <p:grpSpPr>
          <a:xfrm>
            <a:off x="8263016" y="1206418"/>
            <a:ext cx="1334391" cy="993331"/>
            <a:chOff x="517151" y="1412773"/>
            <a:chExt cx="2262828" cy="4323797"/>
          </a:xfrm>
        </p:grpSpPr>
        <p:sp>
          <p:nvSpPr>
            <p:cNvPr id="82" name="모서리가 둥근 직사각형 113"/>
            <p:cNvSpPr/>
            <p:nvPr/>
          </p:nvSpPr>
          <p:spPr>
            <a:xfrm>
              <a:off x="517151" y="1412777"/>
              <a:ext cx="2262828" cy="4323793"/>
            </a:xfrm>
            <a:prstGeom prst="roundRect">
              <a:avLst>
                <a:gd name="adj" fmla="val 2529"/>
              </a:avLst>
            </a:prstGeom>
            <a:solidFill>
              <a:srgbClr val="FFFFFF"/>
            </a:solidFill>
            <a:ln w="28575" cap="flat" cmpd="sng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3" name="양쪽 모서리가 둥근 사각형 114"/>
            <p:cNvSpPr/>
            <p:nvPr/>
          </p:nvSpPr>
          <p:spPr>
            <a:xfrm>
              <a:off x="517151" y="1412773"/>
              <a:ext cx="2259320" cy="837493"/>
            </a:xfrm>
            <a:prstGeom prst="round2SameRect">
              <a:avLst>
                <a:gd name="adj1" fmla="val 11687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Analysis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84" name="그룹 95"/>
          <p:cNvGrpSpPr/>
          <p:nvPr/>
        </p:nvGrpSpPr>
        <p:grpSpPr>
          <a:xfrm>
            <a:off x="8263016" y="2368837"/>
            <a:ext cx="1334391" cy="993331"/>
            <a:chOff x="517151" y="1412773"/>
            <a:chExt cx="2262828" cy="4323797"/>
          </a:xfrm>
        </p:grpSpPr>
        <p:sp>
          <p:nvSpPr>
            <p:cNvPr id="85" name="모서리가 둥근 직사각형 113"/>
            <p:cNvSpPr/>
            <p:nvPr/>
          </p:nvSpPr>
          <p:spPr>
            <a:xfrm>
              <a:off x="517151" y="1412777"/>
              <a:ext cx="2262828" cy="4323793"/>
            </a:xfrm>
            <a:prstGeom prst="roundRect">
              <a:avLst>
                <a:gd name="adj" fmla="val 2529"/>
              </a:avLst>
            </a:prstGeom>
            <a:solidFill>
              <a:srgbClr val="FFFFFF"/>
            </a:solidFill>
            <a:ln w="28575" cap="flat" cmpd="sng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6" name="양쪽 모서리가 둥근 사각형 114"/>
            <p:cNvSpPr/>
            <p:nvPr/>
          </p:nvSpPr>
          <p:spPr>
            <a:xfrm>
              <a:off x="517151" y="1412773"/>
              <a:ext cx="2259320" cy="837493"/>
            </a:xfrm>
            <a:prstGeom prst="round2SameRect">
              <a:avLst>
                <a:gd name="adj1" fmla="val 11687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Prediction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87" name="그룹 95"/>
          <p:cNvGrpSpPr/>
          <p:nvPr/>
        </p:nvGrpSpPr>
        <p:grpSpPr>
          <a:xfrm>
            <a:off x="8263016" y="3508940"/>
            <a:ext cx="1334391" cy="993331"/>
            <a:chOff x="517151" y="1412773"/>
            <a:chExt cx="2262828" cy="4323797"/>
          </a:xfrm>
        </p:grpSpPr>
        <p:sp>
          <p:nvSpPr>
            <p:cNvPr id="88" name="모서리가 둥근 직사각형 113"/>
            <p:cNvSpPr/>
            <p:nvPr/>
          </p:nvSpPr>
          <p:spPr>
            <a:xfrm>
              <a:off x="517151" y="1412777"/>
              <a:ext cx="2262828" cy="4323793"/>
            </a:xfrm>
            <a:prstGeom prst="roundRect">
              <a:avLst>
                <a:gd name="adj" fmla="val 2529"/>
              </a:avLst>
            </a:prstGeom>
            <a:solidFill>
              <a:srgbClr val="FFFFFF"/>
            </a:solidFill>
            <a:ln w="28575" cap="flat" cmpd="sng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9" name="양쪽 모서리가 둥근 사각형 114"/>
            <p:cNvSpPr/>
            <p:nvPr/>
          </p:nvSpPr>
          <p:spPr>
            <a:xfrm>
              <a:off x="517151" y="1412773"/>
              <a:ext cx="2259320" cy="837493"/>
            </a:xfrm>
            <a:prstGeom prst="round2SameRect">
              <a:avLst>
                <a:gd name="adj1" fmla="val 11687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tx1">
                  <a:lumMod val="75000"/>
                  <a:lumOff val="25000"/>
                  <a:alpha val="65000"/>
                </a:schemeClr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Intelligence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459" y="1441888"/>
            <a:ext cx="745072" cy="69014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620" y="2592113"/>
            <a:ext cx="1087114" cy="786990"/>
          </a:xfrm>
          <a:prstGeom prst="rect">
            <a:avLst/>
          </a:prstGeom>
        </p:spPr>
      </p:pic>
      <p:pic>
        <p:nvPicPr>
          <p:cNvPr id="149" name="Picture 2" descr="crimeDL_fig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55" y="3792510"/>
            <a:ext cx="960746" cy="6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직사각형 101"/>
          <p:cNvSpPr/>
          <p:nvPr/>
        </p:nvSpPr>
        <p:spPr>
          <a:xfrm>
            <a:off x="5529064" y="3665083"/>
            <a:ext cx="19719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</a:rPr>
              <a:t>Machine Learning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</a:rPr>
              <a:t>Reasoning / Decision</a:t>
            </a: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Cloud computing</a:t>
            </a: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0" kern="0" dirty="0" smtClean="0">
                <a:solidFill>
                  <a:srgbClr val="C00000"/>
                </a:solidFill>
                <a:latin typeface="+mn-ea"/>
                <a:ea typeface="+mn-ea"/>
              </a:rPr>
              <a:t>Embedded computing</a:t>
            </a: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0" kern="0" dirty="0" smtClean="0">
                <a:solidFill>
                  <a:schemeClr val="tx2"/>
                </a:solidFill>
                <a:latin typeface="+mn-ea"/>
                <a:ea typeface="+mn-ea"/>
              </a:rPr>
              <a:t>Reliability</a:t>
            </a: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Safety</a:t>
            </a:r>
            <a:r>
              <a:rPr kumimoji="0" lang="en-US" altLang="ko-KR" sz="1200" b="0" i="0" u="none" strike="noStrike" kern="0" cap="none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</a:rPr>
              <a:t>, Security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51" name="모서리가 둥근 직사각형 94"/>
          <p:cNvSpPr/>
          <p:nvPr/>
        </p:nvSpPr>
        <p:spPr bwMode="auto">
          <a:xfrm>
            <a:off x="330513" y="2634527"/>
            <a:ext cx="1514899" cy="7047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  <a:extLst/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200" dirty="0" err="1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52" name="Picture 315" descr="입체형통합"/>
          <p:cNvPicPr>
            <a:picLocks noChangeAspect="1" noChangeArrowheads="1"/>
          </p:cNvPicPr>
          <p:nvPr/>
        </p:nvPicPr>
        <p:blipFill>
          <a:blip r:embed="rId6" cstate="print">
            <a:lum bright="28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9" y="2738494"/>
            <a:ext cx="426582" cy="42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4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446" y="2671306"/>
            <a:ext cx="565950" cy="46892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206452" y="3145314"/>
            <a:ext cx="1842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 smtClean="0">
                <a:latin typeface="+mn-ea"/>
                <a:ea typeface="+mn-ea"/>
              </a:rPr>
              <a:t>Structured &amp; unstructured </a:t>
            </a:r>
            <a:endParaRPr kumimoji="1" lang="ko-KR" altLang="en-US" sz="900" dirty="0">
              <a:latin typeface="+mn-ea"/>
              <a:ea typeface="+mn-ea"/>
            </a:endParaRPr>
          </a:p>
        </p:txBody>
      </p:sp>
      <p:sp>
        <p:nvSpPr>
          <p:cNvPr id="155" name="모서리가 둥근 직사각형 90"/>
          <p:cNvSpPr/>
          <p:nvPr/>
        </p:nvSpPr>
        <p:spPr bwMode="auto">
          <a:xfrm>
            <a:off x="334663" y="3445664"/>
            <a:ext cx="1512168" cy="69369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  <a:extLst/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200" dirty="0" err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46989" y="3853914"/>
            <a:ext cx="1303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latin typeface="+mn-ea"/>
                <a:ea typeface="+mn-ea"/>
              </a:rPr>
              <a:t>IoT</a:t>
            </a:r>
            <a:r>
              <a:rPr kumimoji="1" lang="en-US" altLang="ko-KR" sz="1000" dirty="0" smtClean="0">
                <a:latin typeface="+mn-ea"/>
                <a:ea typeface="+mn-ea"/>
              </a:rPr>
              <a:t> Data</a:t>
            </a:r>
            <a:endParaRPr kumimoji="1" lang="ko-KR" altLang="en-US" sz="1000" dirty="0">
              <a:latin typeface="+mn-ea"/>
              <a:ea typeface="+mn-ea"/>
            </a:endParaRPr>
          </a:p>
        </p:txBody>
      </p:sp>
      <p:pic>
        <p:nvPicPr>
          <p:cNvPr id="157" name="Picture 4" descr="http://saphanatutorial.com/wp-content/uploads/2016/01/i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0" y="3509114"/>
            <a:ext cx="631188" cy="3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모서리가 둥근 직사각형 94"/>
          <p:cNvSpPr/>
          <p:nvPr/>
        </p:nvSpPr>
        <p:spPr bwMode="auto">
          <a:xfrm>
            <a:off x="330513" y="1846142"/>
            <a:ext cx="1514899" cy="7047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  <a:extLst/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200" dirty="0" err="1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59" name="Group 79"/>
          <p:cNvGrpSpPr>
            <a:grpSpLocks/>
          </p:cNvGrpSpPr>
          <p:nvPr/>
        </p:nvGrpSpPr>
        <p:grpSpPr bwMode="auto">
          <a:xfrm>
            <a:off x="812610" y="1932868"/>
            <a:ext cx="616177" cy="419926"/>
            <a:chOff x="2011" y="1540"/>
            <a:chExt cx="506" cy="345"/>
          </a:xfrm>
        </p:grpSpPr>
        <p:grpSp>
          <p:nvGrpSpPr>
            <p:cNvPr id="160" name="Group 78"/>
            <p:cNvGrpSpPr>
              <a:grpSpLocks/>
            </p:cNvGrpSpPr>
            <p:nvPr/>
          </p:nvGrpSpPr>
          <p:grpSpPr bwMode="auto">
            <a:xfrm>
              <a:off x="2011" y="1683"/>
              <a:ext cx="506" cy="202"/>
              <a:chOff x="2011" y="1683"/>
              <a:chExt cx="506" cy="202"/>
            </a:xfrm>
          </p:grpSpPr>
          <p:pic>
            <p:nvPicPr>
              <p:cNvPr id="162" name="Picture 75" descr="cl_st_00116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1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" name="Picture 76" descr="cl_st_00116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" y="1683"/>
                <a:ext cx="26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1" name="Picture 77" descr="cl_st_0011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" y="1540"/>
              <a:ext cx="26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4" name="TextBox 163"/>
          <p:cNvSpPr txBox="1"/>
          <p:nvPr/>
        </p:nvSpPr>
        <p:spPr>
          <a:xfrm>
            <a:off x="446989" y="2314619"/>
            <a:ext cx="1303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smtClean="0">
                <a:latin typeface="+mn-ea"/>
                <a:ea typeface="+mn-ea"/>
              </a:rPr>
              <a:t>Knowledge Base</a:t>
            </a:r>
            <a:endParaRPr kumimoji="1" lang="ko-KR" altLang="en-US" sz="1000" dirty="0">
              <a:latin typeface="+mn-ea"/>
              <a:ea typeface="+mn-ea"/>
            </a:endParaRPr>
          </a:p>
        </p:txBody>
      </p:sp>
      <p:sp>
        <p:nvSpPr>
          <p:cNvPr id="165" name="직사각형 304"/>
          <p:cNvSpPr>
            <a:spLocks noChangeArrowheads="1"/>
          </p:cNvSpPr>
          <p:nvPr/>
        </p:nvSpPr>
        <p:spPr bwMode="auto">
          <a:xfrm>
            <a:off x="2712919" y="3536854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+mn-ea"/>
                <a:cs typeface="굴림" pitchFamily="50" charset="-127"/>
              </a:rPr>
              <a:t>Data normalization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66" name="직사각형 304"/>
          <p:cNvSpPr>
            <a:spLocks noChangeArrowheads="1"/>
          </p:cNvSpPr>
          <p:nvPr/>
        </p:nvSpPr>
        <p:spPr bwMode="auto">
          <a:xfrm>
            <a:off x="2712919" y="3976818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+mn-ea"/>
                <a:cs typeface="굴림" pitchFamily="50" charset="-127"/>
              </a:rPr>
              <a:t>Context processing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76536" y="5494873"/>
            <a:ext cx="4943949" cy="1246495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altLang="ko-KR" sz="1400" b="0" dirty="0" smtClean="0">
                <a:solidFill>
                  <a:srgbClr val="333333"/>
                </a:solidFill>
              </a:rPr>
              <a:t>Artificial Intelligence ability must have</a:t>
            </a:r>
            <a:endParaRPr lang="en-US" altLang="ko-KR" sz="1200" b="0" dirty="0" smtClean="0">
              <a:solidFill>
                <a:srgbClr val="333333"/>
              </a:solidFill>
            </a:endParaRP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reason</a:t>
            </a:r>
            <a:r>
              <a:rPr lang="en-US" altLang="ko-KR" sz="1400" b="0" dirty="0">
                <a:solidFill>
                  <a:srgbClr val="333333"/>
                </a:solidFill>
              </a:rPr>
              <a:t>, use strategy, solve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puzzles</a:t>
            </a: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make </a:t>
            </a:r>
            <a:r>
              <a:rPr lang="en-US" altLang="ko-KR" sz="1400" b="0" dirty="0">
                <a:solidFill>
                  <a:srgbClr val="333333"/>
                </a:solidFill>
              </a:rPr>
              <a:t>judgments under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uncertainty</a:t>
            </a:r>
            <a:endParaRPr lang="en-US" altLang="ko-KR" sz="1400" b="0" dirty="0">
              <a:solidFill>
                <a:srgbClr val="333333"/>
              </a:solidFill>
            </a:endParaRP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333333"/>
                </a:solidFill>
              </a:rPr>
              <a:t>represent knowledge, including commonsense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knowledge</a:t>
            </a:r>
            <a:endParaRPr lang="en-US" altLang="ko-KR" sz="1400" b="0" dirty="0">
              <a:solidFill>
                <a:srgbClr val="333333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807385" y="5444662"/>
            <a:ext cx="4635356" cy="1272143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altLang="ko-KR" sz="1400" b="0" dirty="0" smtClean="0">
              <a:solidFill>
                <a:srgbClr val="333333"/>
              </a:solidFill>
            </a:endParaRP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plan</a:t>
            </a:r>
            <a:endParaRPr lang="en-US" altLang="ko-KR" sz="1400" b="0" dirty="0">
              <a:solidFill>
                <a:srgbClr val="333333"/>
              </a:solidFill>
            </a:endParaRP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333333"/>
                </a:solidFill>
              </a:rPr>
              <a:t>learn</a:t>
            </a: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333333"/>
                </a:solidFill>
              </a:rPr>
              <a:t>communicate in natural language</a:t>
            </a:r>
          </a:p>
          <a:p>
            <a:pPr marL="628650" lvl="1" indent="-171450" algn="l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333333"/>
                </a:solidFill>
              </a:rPr>
              <a:t>integrate all these skills towards common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goals</a:t>
            </a:r>
          </a:p>
        </p:txBody>
      </p:sp>
      <p:cxnSp>
        <p:nvCxnSpPr>
          <p:cNvPr id="169" name="직선 연결선 26"/>
          <p:cNvCxnSpPr/>
          <p:nvPr/>
        </p:nvCxnSpPr>
        <p:spPr bwMode="auto">
          <a:xfrm>
            <a:off x="269661" y="5460300"/>
            <a:ext cx="932774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0" name="직사각형 101"/>
          <p:cNvSpPr/>
          <p:nvPr/>
        </p:nvSpPr>
        <p:spPr>
          <a:xfrm>
            <a:off x="2648744" y="4459178"/>
            <a:ext cx="18282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0" kern="0" spc="-100" dirty="0" err="1" smtClean="0">
                <a:solidFill>
                  <a:srgbClr val="C00000"/>
                </a:solidFill>
                <a:latin typeface="+mn-ea"/>
                <a:ea typeface="+mn-ea"/>
              </a:rPr>
              <a:t>Embedded,Reliability</a:t>
            </a:r>
            <a:endParaRPr lang="en-US" altLang="ko-KR" sz="1200" b="0" kern="0" spc="-1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marL="171450" marR="0" lvl="0" indent="-171450" algn="l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0" kern="0" dirty="0" smtClean="0">
                <a:solidFill>
                  <a:schemeClr val="tx2"/>
                </a:solidFill>
                <a:latin typeface="+mn-ea"/>
                <a:ea typeface="+mn-ea"/>
              </a:rPr>
              <a:t>Distributed, </a:t>
            </a:r>
            <a:r>
              <a:rPr lang="en-US" altLang="ko-KR" sz="1200" b="0" kern="0" dirty="0" smtClean="0">
                <a:solidFill>
                  <a:srgbClr val="C00000"/>
                </a:solidFill>
                <a:latin typeface="+mn-ea"/>
                <a:ea typeface="+mn-ea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8578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65081" y="19814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AI Service will be embedded in various devices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488504" y="947711"/>
            <a:ext cx="4024085" cy="1169551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b="0" dirty="0" smtClean="0"/>
              <a:t>Centralized AI </a:t>
            </a:r>
            <a:r>
              <a:rPr lang="en-US" altLang="ko-KR" sz="1400" b="0" dirty="0"/>
              <a:t>s</a:t>
            </a:r>
            <a:r>
              <a:rPr lang="en-US" altLang="ko-KR" sz="1400" b="0" dirty="0" smtClean="0"/>
              <a:t>ystem which supports us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en-US" altLang="ko-KR" sz="1400" b="0" dirty="0" smtClean="0"/>
              <a:t>Cloud central system process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en-US" altLang="ko-KR" sz="1400" b="0" dirty="0"/>
              <a:t>Heavy, extreme data analysis with </a:t>
            </a:r>
            <a:r>
              <a:rPr lang="en-US" altLang="ko-KR" sz="1400" b="0" dirty="0" smtClean="0"/>
              <a:t>high-level accuracy</a:t>
            </a:r>
            <a:endParaRPr lang="en-US" altLang="ko-KR" sz="1400" b="0" dirty="0"/>
          </a:p>
        </p:txBody>
      </p:sp>
      <p:grpSp>
        <p:nvGrpSpPr>
          <p:cNvPr id="4" name="그룹 3"/>
          <p:cNvGrpSpPr/>
          <p:nvPr/>
        </p:nvGrpSpPr>
        <p:grpSpPr>
          <a:xfrm>
            <a:off x="1362285" y="3747360"/>
            <a:ext cx="2438251" cy="1304090"/>
            <a:chOff x="796128" y="3757649"/>
            <a:chExt cx="2619581" cy="1386804"/>
          </a:xfrm>
        </p:grpSpPr>
        <p:sp>
          <p:nvSpPr>
            <p:cNvPr id="116" name="구름 115"/>
            <p:cNvSpPr>
              <a:spLocks noChangeAspect="1"/>
            </p:cNvSpPr>
            <p:nvPr/>
          </p:nvSpPr>
          <p:spPr bwMode="auto">
            <a:xfrm>
              <a:off x="796128" y="3757649"/>
              <a:ext cx="2619581" cy="1375280"/>
            </a:xfrm>
            <a:prstGeom prst="cloud">
              <a:avLst/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  <p:pic>
          <p:nvPicPr>
            <p:cNvPr id="144" name="Picture 1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946" y="4205472"/>
              <a:ext cx="904205" cy="938981"/>
            </a:xfrm>
            <a:prstGeom prst="rect">
              <a:avLst/>
            </a:prstGeom>
          </p:spPr>
        </p:pic>
      </p:grpSp>
      <p:sp>
        <p:nvSpPr>
          <p:cNvPr id="130" name="구름 129"/>
          <p:cNvSpPr>
            <a:spLocks noChangeAspect="1"/>
          </p:cNvSpPr>
          <p:nvPr/>
        </p:nvSpPr>
        <p:spPr bwMode="auto">
          <a:xfrm>
            <a:off x="6328531" y="3772539"/>
            <a:ext cx="1569548" cy="949700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31" name="구름 130"/>
          <p:cNvSpPr>
            <a:spLocks noChangeAspect="1"/>
          </p:cNvSpPr>
          <p:nvPr/>
        </p:nvSpPr>
        <p:spPr bwMode="auto">
          <a:xfrm>
            <a:off x="5737433" y="4956105"/>
            <a:ext cx="724069" cy="517464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cxnSp>
        <p:nvCxnSpPr>
          <p:cNvPr id="9" name="직선 연결선 8"/>
          <p:cNvCxnSpPr>
            <a:stCxn id="131" idx="3"/>
            <a:endCxn id="130" idx="1"/>
          </p:cNvCxnSpPr>
          <p:nvPr/>
        </p:nvCxnSpPr>
        <p:spPr bwMode="auto">
          <a:xfrm flipV="1">
            <a:off x="6099468" y="4721228"/>
            <a:ext cx="1013837" cy="264463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>
            <a:stCxn id="119" idx="3"/>
            <a:endCxn id="130" idx="1"/>
          </p:cNvCxnSpPr>
          <p:nvPr/>
        </p:nvCxnSpPr>
        <p:spPr bwMode="auto">
          <a:xfrm flipH="1" flipV="1">
            <a:off x="7113305" y="4721228"/>
            <a:ext cx="942763" cy="270513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5" name="Picture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52" y="5133198"/>
            <a:ext cx="253339" cy="276285"/>
          </a:xfrm>
          <a:prstGeom prst="rect">
            <a:avLst/>
          </a:prstGeom>
        </p:spPr>
      </p:pic>
      <p:pic>
        <p:nvPicPr>
          <p:cNvPr id="147" name="Picture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81" y="4064410"/>
            <a:ext cx="541763" cy="5756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37427" y="933622"/>
            <a:ext cx="4024085" cy="1169551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b="0" dirty="0" smtClean="0"/>
              <a:t>Embedded AI </a:t>
            </a:r>
            <a:r>
              <a:rPr lang="en-US" altLang="ko-KR" sz="1400" b="0" dirty="0"/>
              <a:t>s</a:t>
            </a:r>
            <a:r>
              <a:rPr lang="en-US" altLang="ko-KR" sz="1400" b="0" dirty="0" smtClean="0"/>
              <a:t>ystem is around us</a:t>
            </a:r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en-US" altLang="ko-KR" sz="1400" b="0" dirty="0" smtClean="0"/>
              <a:t>Embedded AI </a:t>
            </a:r>
            <a:r>
              <a:rPr lang="en-US" altLang="ko-KR" sz="1400" b="0" dirty="0"/>
              <a:t>system </a:t>
            </a:r>
            <a:r>
              <a:rPr lang="en-US" altLang="ko-KR" sz="1400" b="0" dirty="0">
                <a:sym typeface="Wingdings" panose="05000000000000000000" pitchFamily="2" charset="2"/>
              </a:rPr>
              <a:t>in distributed network</a:t>
            </a:r>
            <a:endParaRPr lang="en-US" altLang="ko-KR" sz="1400" b="0" dirty="0"/>
          </a:p>
          <a:p>
            <a:pPr marL="623888" lvl="1" indent="-166688" algn="l">
              <a:buFont typeface="Arial" panose="020B0604020202020204" pitchFamily="34" charset="0"/>
              <a:buChar char="•"/>
            </a:pPr>
            <a:r>
              <a:rPr lang="en-US" altLang="ko-KR" sz="1400" b="0" dirty="0"/>
              <a:t>Light-weight and </a:t>
            </a:r>
            <a:r>
              <a:rPr lang="en-US" altLang="ko-KR" sz="1400" b="0" dirty="0" smtClean="0"/>
              <a:t>reasonable </a:t>
            </a:r>
            <a:r>
              <a:rPr lang="en-US" altLang="ko-KR" sz="1400" b="0" dirty="0"/>
              <a:t>accuracy</a:t>
            </a:r>
          </a:p>
        </p:txBody>
      </p:sp>
      <p:cxnSp>
        <p:nvCxnSpPr>
          <p:cNvPr id="19" name="직선 연결선 18"/>
          <p:cNvCxnSpPr/>
          <p:nvPr/>
        </p:nvCxnSpPr>
        <p:spPr bwMode="auto">
          <a:xfrm>
            <a:off x="4806432" y="1671733"/>
            <a:ext cx="0" cy="440491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9" y="2274283"/>
            <a:ext cx="1846145" cy="1099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417" y="2274283"/>
            <a:ext cx="1827527" cy="1099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026" y="2261581"/>
            <a:ext cx="1120203" cy="11540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52897" y="3410480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dirty="0" smtClean="0"/>
              <a:t>Google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3152800" y="340925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dirty="0" smtClean="0"/>
              <a:t>IBM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053001" y="3375701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0" dirty="0" smtClean="0"/>
              <a:t>Amazon Echo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604838" y="3391347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0" dirty="0" smtClean="0"/>
              <a:t>Google </a:t>
            </a:r>
            <a:r>
              <a:rPr lang="en-US" altLang="ko-KR" sz="1400" b="0" dirty="0"/>
              <a:t>N</a:t>
            </a:r>
            <a:r>
              <a:rPr lang="en-US" altLang="ko-KR" sz="1400" b="0" dirty="0" smtClean="0"/>
              <a:t>est</a:t>
            </a:r>
            <a:endParaRPr lang="ko-KR" altLang="en-US" sz="1400" b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245" y="2132856"/>
            <a:ext cx="1362075" cy="1228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336" y="2295053"/>
            <a:ext cx="1776903" cy="102442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128600" y="3396190"/>
            <a:ext cx="15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0" dirty="0" smtClean="0"/>
              <a:t>AT&amp;T/intel Drone</a:t>
            </a:r>
            <a:endParaRPr lang="ko-KR" altLang="en-US" sz="1400" b="0" dirty="0"/>
          </a:p>
        </p:txBody>
      </p:sp>
      <p:sp>
        <p:nvSpPr>
          <p:cNvPr id="27" name="직사각형 26"/>
          <p:cNvSpPr/>
          <p:nvPr/>
        </p:nvSpPr>
        <p:spPr>
          <a:xfrm>
            <a:off x="1729447" y="6145354"/>
            <a:ext cx="62646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 smtClean="0"/>
              <a:t>* </a:t>
            </a:r>
            <a:r>
              <a:rPr lang="en-US" altLang="ko-KR" sz="1000" b="0" dirty="0"/>
              <a:t>“Readings in distributed artificial intelligence</a:t>
            </a:r>
            <a:r>
              <a:rPr lang="en-US" altLang="ko-KR" sz="1000" b="0" dirty="0" smtClean="0"/>
              <a:t>“, Alan </a:t>
            </a:r>
            <a:r>
              <a:rPr lang="en-US" altLang="ko-KR" sz="1000" b="0" dirty="0"/>
              <a:t>H. Bond, California Institute of Tech., </a:t>
            </a:r>
            <a:r>
              <a:rPr lang="en-US" altLang="ko-KR" sz="1000" b="0" dirty="0" smtClean="0"/>
              <a:t>2014</a:t>
            </a:r>
            <a:r>
              <a:rPr lang="en-US" altLang="ko-KR" sz="1000" b="0" dirty="0"/>
              <a:t/>
            </a:r>
            <a:br>
              <a:rPr lang="en-US" altLang="ko-KR" sz="1000" b="0" dirty="0"/>
            </a:br>
            <a:r>
              <a:rPr lang="en-US" altLang="ko-KR" sz="1000" b="0" dirty="0" smtClean="0"/>
              <a:t>* </a:t>
            </a:r>
            <a:r>
              <a:rPr lang="en-US" altLang="ko-KR" sz="1000" b="0" dirty="0"/>
              <a:t>“</a:t>
            </a:r>
            <a:r>
              <a:rPr lang="en-US" altLang="ko-KR" sz="1000" b="0" dirty="0" err="1"/>
              <a:t>Multiagent</a:t>
            </a:r>
            <a:r>
              <a:rPr lang="en-US" altLang="ko-KR" sz="1000" b="0" dirty="0"/>
              <a:t> Systems : A modern approach to distributed artificial intelligence</a:t>
            </a:r>
            <a:r>
              <a:rPr lang="en-US" altLang="ko-KR" sz="1000" b="0" dirty="0" smtClean="0"/>
              <a:t>“, Gerhard </a:t>
            </a:r>
            <a:r>
              <a:rPr lang="en-US" altLang="ko-KR" sz="1000" b="0" dirty="0"/>
              <a:t>Weiss, MIT, </a:t>
            </a:r>
            <a:r>
              <a:rPr lang="en-US" altLang="ko-KR" sz="1000" b="0" dirty="0" smtClean="0"/>
              <a:t>1999</a:t>
            </a:r>
            <a:endParaRPr lang="en-US" altLang="ko-KR" sz="1000" b="0" dirty="0"/>
          </a:p>
        </p:txBody>
      </p:sp>
      <p:pic>
        <p:nvPicPr>
          <p:cNvPr id="36" name="그림 55" descr="1451283557_solar_panel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649" y="5641757"/>
            <a:ext cx="325229" cy="325229"/>
          </a:xfrm>
          <a:prstGeom prst="rect">
            <a:avLst/>
          </a:prstGeom>
        </p:spPr>
      </p:pic>
      <p:pic>
        <p:nvPicPr>
          <p:cNvPr id="38" name="그림 49" descr="1451283235_data_configurati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0711" y="5641757"/>
            <a:ext cx="325229" cy="325229"/>
          </a:xfrm>
          <a:prstGeom prst="rect">
            <a:avLst/>
          </a:prstGeom>
        </p:spPr>
      </p:pic>
      <p:pic>
        <p:nvPicPr>
          <p:cNvPr id="40" name="그림 8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>
            <a:off x="1738085" y="5635862"/>
            <a:ext cx="452486" cy="379548"/>
          </a:xfrm>
          <a:prstGeom prst="rect">
            <a:avLst/>
          </a:prstGeom>
        </p:spPr>
      </p:pic>
      <p:pic>
        <p:nvPicPr>
          <p:cNvPr id="41" name="그림 8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>
            <a:off x="3028763" y="5632802"/>
            <a:ext cx="345572" cy="460494"/>
          </a:xfrm>
          <a:prstGeom prst="rect">
            <a:avLst/>
          </a:prstGeom>
        </p:spPr>
      </p:pic>
      <p:pic>
        <p:nvPicPr>
          <p:cNvPr id="42" name="그림 64" descr="1451285150_tree_structur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6775" y="5641757"/>
            <a:ext cx="325229" cy="325229"/>
          </a:xfrm>
          <a:prstGeom prst="rect">
            <a:avLst/>
          </a:prstGeom>
        </p:spPr>
      </p:pic>
      <p:cxnSp>
        <p:nvCxnSpPr>
          <p:cNvPr id="45" name="직선 연결선 44"/>
          <p:cNvCxnSpPr>
            <a:stCxn id="36" idx="0"/>
            <a:endCxn id="116" idx="1"/>
          </p:cNvCxnSpPr>
          <p:nvPr/>
        </p:nvCxnSpPr>
        <p:spPr bwMode="auto">
          <a:xfrm flipV="1">
            <a:off x="1360264" y="5039236"/>
            <a:ext cx="1221147" cy="60252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직선 연결선 45"/>
          <p:cNvCxnSpPr>
            <a:stCxn id="40" idx="0"/>
            <a:endCxn id="116" idx="1"/>
          </p:cNvCxnSpPr>
          <p:nvPr/>
        </p:nvCxnSpPr>
        <p:spPr bwMode="auto">
          <a:xfrm flipV="1">
            <a:off x="1964328" y="5039236"/>
            <a:ext cx="617083" cy="596626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직선 연결선 48"/>
          <p:cNvCxnSpPr>
            <a:stCxn id="42" idx="0"/>
            <a:endCxn id="116" idx="1"/>
          </p:cNvCxnSpPr>
          <p:nvPr/>
        </p:nvCxnSpPr>
        <p:spPr bwMode="auto">
          <a:xfrm flipH="1" flipV="1">
            <a:off x="2581411" y="5039236"/>
            <a:ext cx="57979" cy="60252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>
            <a:stCxn id="41" idx="0"/>
            <a:endCxn id="116" idx="1"/>
          </p:cNvCxnSpPr>
          <p:nvPr/>
        </p:nvCxnSpPr>
        <p:spPr bwMode="auto">
          <a:xfrm flipH="1" flipV="1">
            <a:off x="2581411" y="5039236"/>
            <a:ext cx="620138" cy="593566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>
            <a:stCxn id="38" idx="0"/>
            <a:endCxn id="116" idx="1"/>
          </p:cNvCxnSpPr>
          <p:nvPr/>
        </p:nvCxnSpPr>
        <p:spPr bwMode="auto">
          <a:xfrm flipH="1" flipV="1">
            <a:off x="2581411" y="5039236"/>
            <a:ext cx="1091915" cy="60252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그림 55" descr="1451283557_solar_panel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2551" y="5838304"/>
            <a:ext cx="162615" cy="162615"/>
          </a:xfrm>
          <a:prstGeom prst="rect">
            <a:avLst/>
          </a:prstGeom>
        </p:spPr>
      </p:pic>
      <p:pic>
        <p:nvPicPr>
          <p:cNvPr id="59" name="그림 49" descr="1451283235_data_configurati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1539" y="5855909"/>
            <a:ext cx="162615" cy="162615"/>
          </a:xfrm>
          <a:prstGeom prst="rect">
            <a:avLst/>
          </a:prstGeom>
        </p:spPr>
      </p:pic>
      <p:pic>
        <p:nvPicPr>
          <p:cNvPr id="60" name="그림 8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>
            <a:off x="5672226" y="5832409"/>
            <a:ext cx="226244" cy="189775"/>
          </a:xfrm>
          <a:prstGeom prst="rect">
            <a:avLst/>
          </a:prstGeom>
        </p:spPr>
      </p:pic>
      <p:pic>
        <p:nvPicPr>
          <p:cNvPr id="61" name="그림 8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>
            <a:off x="6433599" y="5819256"/>
            <a:ext cx="172787" cy="230248"/>
          </a:xfrm>
          <a:prstGeom prst="rect">
            <a:avLst/>
          </a:prstGeom>
        </p:spPr>
      </p:pic>
      <p:pic>
        <p:nvPicPr>
          <p:cNvPr id="62" name="그림 64" descr="1451285150_tree_structur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2721" y="5857907"/>
            <a:ext cx="162615" cy="162615"/>
          </a:xfrm>
          <a:prstGeom prst="rect">
            <a:avLst/>
          </a:prstGeom>
        </p:spPr>
      </p:pic>
      <p:cxnSp>
        <p:nvCxnSpPr>
          <p:cNvPr id="63" name="직선 연결선 62"/>
          <p:cNvCxnSpPr>
            <a:stCxn id="58" idx="0"/>
            <a:endCxn id="131" idx="1"/>
          </p:cNvCxnSpPr>
          <p:nvPr/>
        </p:nvCxnSpPr>
        <p:spPr bwMode="auto">
          <a:xfrm flipV="1">
            <a:off x="5433859" y="5473018"/>
            <a:ext cx="665609" cy="365286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/>
          <p:cNvCxnSpPr>
            <a:stCxn id="60" idx="0"/>
            <a:endCxn id="131" idx="1"/>
          </p:cNvCxnSpPr>
          <p:nvPr/>
        </p:nvCxnSpPr>
        <p:spPr bwMode="auto">
          <a:xfrm flipV="1">
            <a:off x="5785348" y="5473018"/>
            <a:ext cx="314120" cy="35939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연결선 64"/>
          <p:cNvCxnSpPr>
            <a:stCxn id="62" idx="0"/>
            <a:endCxn id="131" idx="1"/>
          </p:cNvCxnSpPr>
          <p:nvPr/>
        </p:nvCxnSpPr>
        <p:spPr bwMode="auto">
          <a:xfrm flipH="1" flipV="1">
            <a:off x="6099468" y="5473018"/>
            <a:ext cx="4561" cy="38488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>
            <a:stCxn id="61" idx="0"/>
            <a:endCxn id="131" idx="1"/>
          </p:cNvCxnSpPr>
          <p:nvPr/>
        </p:nvCxnSpPr>
        <p:spPr bwMode="auto">
          <a:xfrm flipH="1" flipV="1">
            <a:off x="6099468" y="5473018"/>
            <a:ext cx="420525" cy="34623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연결선 66"/>
          <p:cNvCxnSpPr>
            <a:stCxn id="59" idx="0"/>
            <a:endCxn id="131" idx="1"/>
          </p:cNvCxnSpPr>
          <p:nvPr/>
        </p:nvCxnSpPr>
        <p:spPr bwMode="auto">
          <a:xfrm flipH="1" flipV="1">
            <a:off x="6099468" y="5473018"/>
            <a:ext cx="753379" cy="38289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구름 118"/>
          <p:cNvSpPr>
            <a:spLocks noChangeAspect="1"/>
          </p:cNvSpPr>
          <p:nvPr/>
        </p:nvSpPr>
        <p:spPr bwMode="auto">
          <a:xfrm>
            <a:off x="7694033" y="4962155"/>
            <a:ext cx="724069" cy="517464"/>
          </a:xfrm>
          <a:prstGeom prst="cloud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120" name="Picture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252" y="5139248"/>
            <a:ext cx="253339" cy="276285"/>
          </a:xfrm>
          <a:prstGeom prst="rect">
            <a:avLst/>
          </a:prstGeom>
        </p:spPr>
      </p:pic>
      <p:pic>
        <p:nvPicPr>
          <p:cNvPr id="121" name="그림 55" descr="1451283557_solar_panel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9151" y="5844354"/>
            <a:ext cx="162615" cy="162615"/>
          </a:xfrm>
          <a:prstGeom prst="rect">
            <a:avLst/>
          </a:prstGeom>
        </p:spPr>
      </p:pic>
      <p:pic>
        <p:nvPicPr>
          <p:cNvPr id="122" name="그림 49" descr="1451283235_data_configuratio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8139" y="5861959"/>
            <a:ext cx="162615" cy="162615"/>
          </a:xfrm>
          <a:prstGeom prst="rect">
            <a:avLst/>
          </a:prstGeom>
        </p:spPr>
      </p:pic>
      <p:pic>
        <p:nvPicPr>
          <p:cNvPr id="123" name="그림 8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>
            <a:off x="7628826" y="5838459"/>
            <a:ext cx="226244" cy="189775"/>
          </a:xfrm>
          <a:prstGeom prst="rect">
            <a:avLst/>
          </a:prstGeom>
        </p:spPr>
      </p:pic>
      <p:pic>
        <p:nvPicPr>
          <p:cNvPr id="124" name="그림 8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>
            <a:off x="8390199" y="5825306"/>
            <a:ext cx="172787" cy="230248"/>
          </a:xfrm>
          <a:prstGeom prst="rect">
            <a:avLst/>
          </a:prstGeom>
        </p:spPr>
      </p:pic>
      <p:pic>
        <p:nvPicPr>
          <p:cNvPr id="125" name="그림 64" descr="1451285150_tree_structur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9321" y="5863957"/>
            <a:ext cx="162615" cy="162615"/>
          </a:xfrm>
          <a:prstGeom prst="rect">
            <a:avLst/>
          </a:prstGeom>
        </p:spPr>
      </p:pic>
      <p:cxnSp>
        <p:nvCxnSpPr>
          <p:cNvPr id="126" name="직선 연결선 125"/>
          <p:cNvCxnSpPr>
            <a:stCxn id="121" idx="0"/>
            <a:endCxn id="119" idx="1"/>
          </p:cNvCxnSpPr>
          <p:nvPr/>
        </p:nvCxnSpPr>
        <p:spPr bwMode="auto">
          <a:xfrm flipV="1">
            <a:off x="7390459" y="5479068"/>
            <a:ext cx="665609" cy="365286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/>
          <p:cNvCxnSpPr>
            <a:stCxn id="123" idx="0"/>
            <a:endCxn id="119" idx="1"/>
          </p:cNvCxnSpPr>
          <p:nvPr/>
        </p:nvCxnSpPr>
        <p:spPr bwMode="auto">
          <a:xfrm flipV="1">
            <a:off x="7741948" y="5479068"/>
            <a:ext cx="314120" cy="35939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/>
          <p:cNvCxnSpPr>
            <a:stCxn id="125" idx="0"/>
            <a:endCxn id="119" idx="1"/>
          </p:cNvCxnSpPr>
          <p:nvPr/>
        </p:nvCxnSpPr>
        <p:spPr bwMode="auto">
          <a:xfrm flipH="1" flipV="1">
            <a:off x="8056068" y="5479068"/>
            <a:ext cx="4561" cy="38488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/>
          <p:cNvCxnSpPr>
            <a:stCxn id="124" idx="0"/>
            <a:endCxn id="119" idx="1"/>
          </p:cNvCxnSpPr>
          <p:nvPr/>
        </p:nvCxnSpPr>
        <p:spPr bwMode="auto">
          <a:xfrm flipH="1" flipV="1">
            <a:off x="8056068" y="5479068"/>
            <a:ext cx="420525" cy="34623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/>
          <p:cNvCxnSpPr>
            <a:stCxn id="122" idx="0"/>
            <a:endCxn id="119" idx="1"/>
          </p:cNvCxnSpPr>
          <p:nvPr/>
        </p:nvCxnSpPr>
        <p:spPr bwMode="auto">
          <a:xfrm flipH="1" flipV="1">
            <a:off x="8056068" y="5479068"/>
            <a:ext cx="753379" cy="38289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ight Arrow 1"/>
          <p:cNvSpPr/>
          <p:nvPr/>
        </p:nvSpPr>
        <p:spPr bwMode="auto">
          <a:xfrm>
            <a:off x="4510657" y="1001615"/>
            <a:ext cx="563315" cy="360040"/>
          </a:xfrm>
          <a:prstGeom prst="right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68" name="직사각형 101"/>
          <p:cNvSpPr/>
          <p:nvPr/>
        </p:nvSpPr>
        <p:spPr>
          <a:xfrm>
            <a:off x="8838760" y="5393628"/>
            <a:ext cx="9536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Embedded</a:t>
            </a:r>
          </a:p>
          <a:p>
            <a:pPr marR="0" lvl="0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Reliability</a:t>
            </a:r>
          </a:p>
          <a:p>
            <a:pPr marR="0" lvl="0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Security</a:t>
            </a:r>
          </a:p>
          <a:p>
            <a:pPr marR="0" lvl="0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Safety</a:t>
            </a:r>
          </a:p>
        </p:txBody>
      </p:sp>
      <p:sp>
        <p:nvSpPr>
          <p:cNvPr id="69" name="직사각형 101"/>
          <p:cNvSpPr/>
          <p:nvPr/>
        </p:nvSpPr>
        <p:spPr>
          <a:xfrm>
            <a:off x="1623141" y="3973109"/>
            <a:ext cx="1558125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High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Performance</a:t>
            </a:r>
            <a:br>
              <a:rPr lang="en-US" altLang="ko-KR" sz="1100" b="0" kern="0" dirty="0" smtClean="0">
                <a:latin typeface="+mn-ea"/>
                <a:ea typeface="+mn-ea"/>
              </a:rPr>
            </a:br>
            <a:endParaRPr lang="en-US" altLang="ko-KR" sz="700" b="0" kern="0" dirty="0" smtClean="0">
              <a:latin typeface="+mn-ea"/>
              <a:ea typeface="+mn-ea"/>
            </a:endParaRP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b="0" kern="0" dirty="0" smtClean="0">
                <a:latin typeface="+mn-ea"/>
                <a:ea typeface="+mn-ea"/>
              </a:rPr>
              <a:t>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0118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280928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Small Data </a:t>
            </a:r>
            <a:r>
              <a:rPr lang="en-US" altLang="ko-KR" dirty="0"/>
              <a:t>Processing </a:t>
            </a:r>
            <a:r>
              <a:rPr lang="en-US" altLang="ko-KR" dirty="0" smtClean="0"/>
              <a:t>for AI Systems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4053" y="1256529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Small vs Big data for AI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16494" y="1628800"/>
            <a:ext cx="4536506" cy="1008111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Previous small data for machine learning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Traditional machine learning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Shallow learning with small data, for the exact task</a:t>
            </a:r>
          </a:p>
        </p:txBody>
      </p:sp>
      <p:cxnSp>
        <p:nvCxnSpPr>
          <p:cNvPr id="9" name="직선 연결선 9"/>
          <p:cNvCxnSpPr/>
          <p:nvPr/>
        </p:nvCxnSpPr>
        <p:spPr bwMode="auto">
          <a:xfrm>
            <a:off x="4954514" y="1738014"/>
            <a:ext cx="0" cy="4632281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776536" y="6093296"/>
            <a:ext cx="4334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488" indent="-217488" algn="l"/>
            <a:r>
              <a:rPr lang="en-US" altLang="ko-KR" sz="1200" b="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* </a:t>
            </a:r>
            <a: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Small </a:t>
            </a:r>
            <a:r>
              <a:rPr lang="en-US" altLang="ko-KR" sz="1000" b="0" i="1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Data vs. Big Data : Back to the basics, Ahmed </a:t>
            </a:r>
            <a:r>
              <a:rPr lang="en-US" altLang="ko-KR" sz="1000" b="0" i="1" dirty="0" err="1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Banafa</a:t>
            </a:r>
            <a:r>
              <a:rPr lang="en-US" altLang="ko-KR" sz="1000" b="0" i="1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491818" y="4509120"/>
            <a:ext cx="4332242" cy="1512168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Big data for machine learning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Deep dive into historical data </a:t>
            </a:r>
            <a:r>
              <a:rPr lang="en-US" altLang="ko-KR" sz="1200" b="0" dirty="0">
                <a:solidFill>
                  <a:srgbClr val="000000"/>
                </a:solidFill>
                <a:cs typeface="Arial" panose="020B0604020202020204" pitchFamily="34" charset="0"/>
              </a:rPr>
              <a:t>process </a:t>
            </a: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Identify patterns and relationships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Big </a:t>
            </a:r>
            <a:r>
              <a:rPr lang="en-US" altLang="ko-KR" sz="1200" b="0" dirty="0">
                <a:solidFill>
                  <a:srgbClr val="000000"/>
                </a:solidFill>
                <a:cs typeface="Arial" panose="020B0604020202020204" pitchFamily="34" charset="0"/>
              </a:rPr>
              <a:t>data has a snap shot and glimpse of data pattern, thus lack of current detail </a:t>
            </a: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information</a:t>
            </a:r>
            <a:endParaRPr lang="en-US" altLang="ko-KR" sz="1200" b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그룹 315"/>
          <p:cNvGrpSpPr/>
          <p:nvPr/>
        </p:nvGrpSpPr>
        <p:grpSpPr>
          <a:xfrm>
            <a:off x="1032341" y="3615644"/>
            <a:ext cx="2507687" cy="801007"/>
            <a:chOff x="4572000" y="2162035"/>
            <a:chExt cx="2736304" cy="801007"/>
          </a:xfrm>
        </p:grpSpPr>
        <p:grpSp>
          <p:nvGrpSpPr>
            <p:cNvPr id="22" name="그룹 316"/>
            <p:cNvGrpSpPr/>
            <p:nvPr/>
          </p:nvGrpSpPr>
          <p:grpSpPr>
            <a:xfrm>
              <a:off x="4715530" y="2245063"/>
              <a:ext cx="2376750" cy="675262"/>
              <a:chOff x="4715530" y="2245063"/>
              <a:chExt cx="2376750" cy="675262"/>
            </a:xfrm>
          </p:grpSpPr>
          <p:sp>
            <p:nvSpPr>
              <p:cNvPr id="26" name="타원 320"/>
              <p:cNvSpPr>
                <a:spLocks noChangeAspect="1"/>
              </p:cNvSpPr>
              <p:nvPr/>
            </p:nvSpPr>
            <p:spPr>
              <a:xfrm>
                <a:off x="4715530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타원 321"/>
              <p:cNvSpPr>
                <a:spLocks noChangeAspect="1"/>
              </p:cNvSpPr>
              <p:nvPr/>
            </p:nvSpPr>
            <p:spPr>
              <a:xfrm>
                <a:off x="4811372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타원 322"/>
              <p:cNvSpPr>
                <a:spLocks noChangeAspect="1"/>
              </p:cNvSpPr>
              <p:nvPr/>
            </p:nvSpPr>
            <p:spPr>
              <a:xfrm>
                <a:off x="4907728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타원 323"/>
              <p:cNvSpPr>
                <a:spLocks noChangeAspect="1"/>
              </p:cNvSpPr>
              <p:nvPr/>
            </p:nvSpPr>
            <p:spPr>
              <a:xfrm>
                <a:off x="5004084" y="2247232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타원 324"/>
              <p:cNvSpPr>
                <a:spLocks noChangeAspect="1"/>
              </p:cNvSpPr>
              <p:nvPr/>
            </p:nvSpPr>
            <p:spPr>
              <a:xfrm>
                <a:off x="5104483" y="224723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타원 325"/>
              <p:cNvSpPr>
                <a:spLocks noChangeAspect="1"/>
              </p:cNvSpPr>
              <p:nvPr/>
            </p:nvSpPr>
            <p:spPr>
              <a:xfrm>
                <a:off x="5200325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타원 326"/>
              <p:cNvSpPr>
                <a:spLocks noChangeAspect="1"/>
              </p:cNvSpPr>
              <p:nvPr/>
            </p:nvSpPr>
            <p:spPr>
              <a:xfrm>
                <a:off x="5296681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타원 327"/>
              <p:cNvSpPr>
                <a:spLocks noChangeAspect="1"/>
              </p:cNvSpPr>
              <p:nvPr/>
            </p:nvSpPr>
            <p:spPr>
              <a:xfrm>
                <a:off x="5393037" y="224723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타원 328"/>
              <p:cNvSpPr>
                <a:spLocks noChangeAspect="1"/>
              </p:cNvSpPr>
              <p:nvPr/>
            </p:nvSpPr>
            <p:spPr>
              <a:xfrm>
                <a:off x="4765852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타원 329"/>
              <p:cNvSpPr>
                <a:spLocks noChangeAspect="1"/>
              </p:cNvSpPr>
              <p:nvPr/>
            </p:nvSpPr>
            <p:spPr>
              <a:xfrm>
                <a:off x="4861694" y="234839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타원 330"/>
              <p:cNvSpPr>
                <a:spLocks noChangeAspect="1"/>
              </p:cNvSpPr>
              <p:nvPr/>
            </p:nvSpPr>
            <p:spPr>
              <a:xfrm>
                <a:off x="4958050" y="234839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타원 331"/>
              <p:cNvSpPr>
                <a:spLocks noChangeAspect="1"/>
              </p:cNvSpPr>
              <p:nvPr/>
            </p:nvSpPr>
            <p:spPr>
              <a:xfrm>
                <a:off x="5054406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타원 332"/>
              <p:cNvSpPr>
                <a:spLocks noChangeAspect="1"/>
              </p:cNvSpPr>
              <p:nvPr/>
            </p:nvSpPr>
            <p:spPr>
              <a:xfrm>
                <a:off x="5154805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타원 333"/>
              <p:cNvSpPr>
                <a:spLocks noChangeAspect="1"/>
              </p:cNvSpPr>
              <p:nvPr/>
            </p:nvSpPr>
            <p:spPr>
              <a:xfrm>
                <a:off x="5250647" y="234839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타원 334"/>
              <p:cNvSpPr>
                <a:spLocks noChangeAspect="1"/>
              </p:cNvSpPr>
              <p:nvPr/>
            </p:nvSpPr>
            <p:spPr>
              <a:xfrm>
                <a:off x="5347003" y="234839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타원 335"/>
              <p:cNvSpPr>
                <a:spLocks noChangeAspect="1"/>
              </p:cNvSpPr>
              <p:nvPr/>
            </p:nvSpPr>
            <p:spPr>
              <a:xfrm>
                <a:off x="5443359" y="2348394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타원 336"/>
              <p:cNvSpPr>
                <a:spLocks noChangeAspect="1"/>
              </p:cNvSpPr>
              <p:nvPr/>
            </p:nvSpPr>
            <p:spPr>
              <a:xfrm>
                <a:off x="4715530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타원 337"/>
              <p:cNvSpPr>
                <a:spLocks noChangeAspect="1"/>
              </p:cNvSpPr>
              <p:nvPr/>
            </p:nvSpPr>
            <p:spPr>
              <a:xfrm>
                <a:off x="4811372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타원 338"/>
              <p:cNvSpPr>
                <a:spLocks noChangeAspect="1"/>
              </p:cNvSpPr>
              <p:nvPr/>
            </p:nvSpPr>
            <p:spPr>
              <a:xfrm>
                <a:off x="4907728" y="24495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타원 339"/>
              <p:cNvSpPr>
                <a:spLocks noChangeAspect="1"/>
              </p:cNvSpPr>
              <p:nvPr/>
            </p:nvSpPr>
            <p:spPr>
              <a:xfrm>
                <a:off x="5004084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타원 340"/>
              <p:cNvSpPr>
                <a:spLocks noChangeAspect="1"/>
              </p:cNvSpPr>
              <p:nvPr/>
            </p:nvSpPr>
            <p:spPr>
              <a:xfrm>
                <a:off x="5104483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타원 341"/>
              <p:cNvSpPr>
                <a:spLocks noChangeAspect="1"/>
              </p:cNvSpPr>
              <p:nvPr/>
            </p:nvSpPr>
            <p:spPr>
              <a:xfrm>
                <a:off x="5200325" y="24495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타원 342"/>
              <p:cNvSpPr>
                <a:spLocks noChangeAspect="1"/>
              </p:cNvSpPr>
              <p:nvPr/>
            </p:nvSpPr>
            <p:spPr>
              <a:xfrm>
                <a:off x="5296681" y="24495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타원 343"/>
              <p:cNvSpPr>
                <a:spLocks noChangeAspect="1"/>
              </p:cNvSpPr>
              <p:nvPr/>
            </p:nvSpPr>
            <p:spPr>
              <a:xfrm>
                <a:off x="5393037" y="24495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타원 344"/>
              <p:cNvSpPr>
                <a:spLocks noChangeAspect="1"/>
              </p:cNvSpPr>
              <p:nvPr/>
            </p:nvSpPr>
            <p:spPr>
              <a:xfrm>
                <a:off x="4765852" y="2550718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타원 345"/>
              <p:cNvSpPr>
                <a:spLocks noChangeAspect="1"/>
              </p:cNvSpPr>
              <p:nvPr/>
            </p:nvSpPr>
            <p:spPr>
              <a:xfrm>
                <a:off x="4861694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타원 346"/>
              <p:cNvSpPr>
                <a:spLocks noChangeAspect="1"/>
              </p:cNvSpPr>
              <p:nvPr/>
            </p:nvSpPr>
            <p:spPr>
              <a:xfrm>
                <a:off x="4958050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타원 347"/>
              <p:cNvSpPr>
                <a:spLocks noChangeAspect="1"/>
              </p:cNvSpPr>
              <p:nvPr/>
            </p:nvSpPr>
            <p:spPr>
              <a:xfrm>
                <a:off x="5054406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타원 348"/>
              <p:cNvSpPr>
                <a:spLocks noChangeAspect="1"/>
              </p:cNvSpPr>
              <p:nvPr/>
            </p:nvSpPr>
            <p:spPr>
              <a:xfrm>
                <a:off x="5154805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타원 349"/>
              <p:cNvSpPr>
                <a:spLocks noChangeAspect="1"/>
              </p:cNvSpPr>
              <p:nvPr/>
            </p:nvSpPr>
            <p:spPr>
              <a:xfrm>
                <a:off x="5250647" y="2550718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타원 350"/>
              <p:cNvSpPr>
                <a:spLocks noChangeAspect="1"/>
              </p:cNvSpPr>
              <p:nvPr/>
            </p:nvSpPr>
            <p:spPr>
              <a:xfrm>
                <a:off x="5347003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타원 351"/>
              <p:cNvSpPr>
                <a:spLocks noChangeAspect="1"/>
              </p:cNvSpPr>
              <p:nvPr/>
            </p:nvSpPr>
            <p:spPr>
              <a:xfrm>
                <a:off x="5443359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타원 352"/>
              <p:cNvSpPr>
                <a:spLocks noChangeAspect="1"/>
              </p:cNvSpPr>
              <p:nvPr/>
            </p:nvSpPr>
            <p:spPr>
              <a:xfrm>
                <a:off x="4725090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타원 353"/>
              <p:cNvSpPr>
                <a:spLocks noChangeAspect="1"/>
              </p:cNvSpPr>
              <p:nvPr/>
            </p:nvSpPr>
            <p:spPr>
              <a:xfrm>
                <a:off x="4820932" y="2651880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타원 354"/>
              <p:cNvSpPr>
                <a:spLocks noChangeAspect="1"/>
              </p:cNvSpPr>
              <p:nvPr/>
            </p:nvSpPr>
            <p:spPr>
              <a:xfrm>
                <a:off x="4917288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타원 355"/>
              <p:cNvSpPr>
                <a:spLocks noChangeAspect="1"/>
              </p:cNvSpPr>
              <p:nvPr/>
            </p:nvSpPr>
            <p:spPr>
              <a:xfrm>
                <a:off x="5013644" y="265188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타원 356"/>
              <p:cNvSpPr>
                <a:spLocks noChangeAspect="1"/>
              </p:cNvSpPr>
              <p:nvPr/>
            </p:nvSpPr>
            <p:spPr>
              <a:xfrm>
                <a:off x="5114043" y="265188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타원 357"/>
              <p:cNvSpPr>
                <a:spLocks noChangeAspect="1"/>
              </p:cNvSpPr>
              <p:nvPr/>
            </p:nvSpPr>
            <p:spPr>
              <a:xfrm>
                <a:off x="5209885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타원 358"/>
              <p:cNvSpPr>
                <a:spLocks noChangeAspect="1"/>
              </p:cNvSpPr>
              <p:nvPr/>
            </p:nvSpPr>
            <p:spPr>
              <a:xfrm>
                <a:off x="5306241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타원 359"/>
              <p:cNvSpPr>
                <a:spLocks noChangeAspect="1"/>
              </p:cNvSpPr>
              <p:nvPr/>
            </p:nvSpPr>
            <p:spPr>
              <a:xfrm>
                <a:off x="5402597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타원 360"/>
              <p:cNvSpPr>
                <a:spLocks noChangeAspect="1"/>
              </p:cNvSpPr>
              <p:nvPr/>
            </p:nvSpPr>
            <p:spPr>
              <a:xfrm>
                <a:off x="4775412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타원 361"/>
              <p:cNvSpPr>
                <a:spLocks noChangeAspect="1"/>
              </p:cNvSpPr>
              <p:nvPr/>
            </p:nvSpPr>
            <p:spPr>
              <a:xfrm>
                <a:off x="4871254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타원 362"/>
              <p:cNvSpPr>
                <a:spLocks noChangeAspect="1"/>
              </p:cNvSpPr>
              <p:nvPr/>
            </p:nvSpPr>
            <p:spPr>
              <a:xfrm>
                <a:off x="4967610" y="275304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타원 363"/>
              <p:cNvSpPr>
                <a:spLocks noChangeAspect="1"/>
              </p:cNvSpPr>
              <p:nvPr/>
            </p:nvSpPr>
            <p:spPr>
              <a:xfrm>
                <a:off x="5063966" y="275304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타원 364"/>
              <p:cNvSpPr>
                <a:spLocks noChangeAspect="1"/>
              </p:cNvSpPr>
              <p:nvPr/>
            </p:nvSpPr>
            <p:spPr>
              <a:xfrm>
                <a:off x="5164365" y="275304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타원 365"/>
              <p:cNvSpPr>
                <a:spLocks noChangeAspect="1"/>
              </p:cNvSpPr>
              <p:nvPr/>
            </p:nvSpPr>
            <p:spPr>
              <a:xfrm>
                <a:off x="5260207" y="275304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366"/>
              <p:cNvSpPr>
                <a:spLocks noChangeAspect="1"/>
              </p:cNvSpPr>
              <p:nvPr/>
            </p:nvSpPr>
            <p:spPr>
              <a:xfrm>
                <a:off x="5356563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타원 367"/>
              <p:cNvSpPr>
                <a:spLocks noChangeAspect="1"/>
              </p:cNvSpPr>
              <p:nvPr/>
            </p:nvSpPr>
            <p:spPr>
              <a:xfrm>
                <a:off x="5452919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타원 368"/>
              <p:cNvSpPr>
                <a:spLocks noChangeAspect="1"/>
              </p:cNvSpPr>
              <p:nvPr/>
            </p:nvSpPr>
            <p:spPr>
              <a:xfrm>
                <a:off x="4730950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타원 369"/>
              <p:cNvSpPr>
                <a:spLocks noChangeAspect="1"/>
              </p:cNvSpPr>
              <p:nvPr/>
            </p:nvSpPr>
            <p:spPr>
              <a:xfrm>
                <a:off x="4826792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타원 370"/>
              <p:cNvSpPr>
                <a:spLocks noChangeAspect="1"/>
              </p:cNvSpPr>
              <p:nvPr/>
            </p:nvSpPr>
            <p:spPr>
              <a:xfrm>
                <a:off x="4923148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타원 371"/>
              <p:cNvSpPr>
                <a:spLocks noChangeAspect="1"/>
              </p:cNvSpPr>
              <p:nvPr/>
            </p:nvSpPr>
            <p:spPr>
              <a:xfrm>
                <a:off x="5019504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타원 372"/>
              <p:cNvSpPr>
                <a:spLocks noChangeAspect="1"/>
              </p:cNvSpPr>
              <p:nvPr/>
            </p:nvSpPr>
            <p:spPr>
              <a:xfrm>
                <a:off x="5119903" y="28483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타원 373"/>
              <p:cNvSpPr>
                <a:spLocks noChangeAspect="1"/>
              </p:cNvSpPr>
              <p:nvPr/>
            </p:nvSpPr>
            <p:spPr>
              <a:xfrm>
                <a:off x="5215745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타원 374"/>
              <p:cNvSpPr>
                <a:spLocks noChangeAspect="1"/>
              </p:cNvSpPr>
              <p:nvPr/>
            </p:nvSpPr>
            <p:spPr>
              <a:xfrm>
                <a:off x="5312101" y="28483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타원 375"/>
              <p:cNvSpPr>
                <a:spLocks noChangeAspect="1"/>
              </p:cNvSpPr>
              <p:nvPr/>
            </p:nvSpPr>
            <p:spPr>
              <a:xfrm>
                <a:off x="5408457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타원 376"/>
              <p:cNvSpPr>
                <a:spLocks noChangeAspect="1"/>
              </p:cNvSpPr>
              <p:nvPr/>
            </p:nvSpPr>
            <p:spPr>
              <a:xfrm>
                <a:off x="5503544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타원 377"/>
              <p:cNvSpPr>
                <a:spLocks noChangeAspect="1"/>
              </p:cNvSpPr>
              <p:nvPr/>
            </p:nvSpPr>
            <p:spPr>
              <a:xfrm>
                <a:off x="5599386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타원 378"/>
              <p:cNvSpPr>
                <a:spLocks noChangeAspect="1"/>
              </p:cNvSpPr>
              <p:nvPr/>
            </p:nvSpPr>
            <p:spPr>
              <a:xfrm>
                <a:off x="5695742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타원 379"/>
              <p:cNvSpPr>
                <a:spLocks noChangeAspect="1"/>
              </p:cNvSpPr>
              <p:nvPr/>
            </p:nvSpPr>
            <p:spPr>
              <a:xfrm>
                <a:off x="5792098" y="2245063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6" name="타원 380"/>
              <p:cNvSpPr>
                <a:spLocks noChangeAspect="1"/>
              </p:cNvSpPr>
              <p:nvPr/>
            </p:nvSpPr>
            <p:spPr>
              <a:xfrm>
                <a:off x="5892497" y="22450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타원 381"/>
              <p:cNvSpPr>
                <a:spLocks noChangeAspect="1"/>
              </p:cNvSpPr>
              <p:nvPr/>
            </p:nvSpPr>
            <p:spPr>
              <a:xfrm>
                <a:off x="5988339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8" name="타원 382"/>
              <p:cNvSpPr>
                <a:spLocks noChangeAspect="1"/>
              </p:cNvSpPr>
              <p:nvPr/>
            </p:nvSpPr>
            <p:spPr>
              <a:xfrm>
                <a:off x="6084695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타원 383"/>
              <p:cNvSpPr>
                <a:spLocks noChangeAspect="1"/>
              </p:cNvSpPr>
              <p:nvPr/>
            </p:nvSpPr>
            <p:spPr>
              <a:xfrm>
                <a:off x="6181051" y="224506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타원 384"/>
              <p:cNvSpPr>
                <a:spLocks noChangeAspect="1"/>
              </p:cNvSpPr>
              <p:nvPr/>
            </p:nvSpPr>
            <p:spPr>
              <a:xfrm>
                <a:off x="5553866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1" name="타원 385"/>
              <p:cNvSpPr>
                <a:spLocks noChangeAspect="1"/>
              </p:cNvSpPr>
              <p:nvPr/>
            </p:nvSpPr>
            <p:spPr>
              <a:xfrm>
                <a:off x="5649708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타원 386"/>
              <p:cNvSpPr>
                <a:spLocks noChangeAspect="1"/>
              </p:cNvSpPr>
              <p:nvPr/>
            </p:nvSpPr>
            <p:spPr>
              <a:xfrm>
                <a:off x="5746064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타원 387"/>
              <p:cNvSpPr>
                <a:spLocks noChangeAspect="1"/>
              </p:cNvSpPr>
              <p:nvPr/>
            </p:nvSpPr>
            <p:spPr>
              <a:xfrm>
                <a:off x="5842420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4" name="타원 388"/>
              <p:cNvSpPr>
                <a:spLocks noChangeAspect="1"/>
              </p:cNvSpPr>
              <p:nvPr/>
            </p:nvSpPr>
            <p:spPr>
              <a:xfrm>
                <a:off x="5942819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" name="타원 389"/>
              <p:cNvSpPr>
                <a:spLocks noChangeAspect="1"/>
              </p:cNvSpPr>
              <p:nvPr/>
            </p:nvSpPr>
            <p:spPr>
              <a:xfrm>
                <a:off x="6038661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6" name="타원 390"/>
              <p:cNvSpPr>
                <a:spLocks noChangeAspect="1"/>
              </p:cNvSpPr>
              <p:nvPr/>
            </p:nvSpPr>
            <p:spPr>
              <a:xfrm>
                <a:off x="6135017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7" name="타원 391"/>
              <p:cNvSpPr>
                <a:spLocks noChangeAspect="1"/>
              </p:cNvSpPr>
              <p:nvPr/>
            </p:nvSpPr>
            <p:spPr>
              <a:xfrm>
                <a:off x="6231373" y="23462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타원 392"/>
              <p:cNvSpPr>
                <a:spLocks noChangeAspect="1"/>
              </p:cNvSpPr>
              <p:nvPr/>
            </p:nvSpPr>
            <p:spPr>
              <a:xfrm>
                <a:off x="5503544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타원 393"/>
              <p:cNvSpPr>
                <a:spLocks noChangeAspect="1"/>
              </p:cNvSpPr>
              <p:nvPr/>
            </p:nvSpPr>
            <p:spPr>
              <a:xfrm>
                <a:off x="5599386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타원 394"/>
              <p:cNvSpPr>
                <a:spLocks noChangeAspect="1"/>
              </p:cNvSpPr>
              <p:nvPr/>
            </p:nvSpPr>
            <p:spPr>
              <a:xfrm>
                <a:off x="5695742" y="2447387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타원 395"/>
              <p:cNvSpPr>
                <a:spLocks noChangeAspect="1"/>
              </p:cNvSpPr>
              <p:nvPr/>
            </p:nvSpPr>
            <p:spPr>
              <a:xfrm>
                <a:off x="5792098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타원 396"/>
              <p:cNvSpPr>
                <a:spLocks noChangeAspect="1"/>
              </p:cNvSpPr>
              <p:nvPr/>
            </p:nvSpPr>
            <p:spPr>
              <a:xfrm>
                <a:off x="5892497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타원 397"/>
              <p:cNvSpPr>
                <a:spLocks noChangeAspect="1"/>
              </p:cNvSpPr>
              <p:nvPr/>
            </p:nvSpPr>
            <p:spPr>
              <a:xfrm>
                <a:off x="5988339" y="2447387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타원 398"/>
              <p:cNvSpPr>
                <a:spLocks noChangeAspect="1"/>
              </p:cNvSpPr>
              <p:nvPr/>
            </p:nvSpPr>
            <p:spPr>
              <a:xfrm>
                <a:off x="6084695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타원 399"/>
              <p:cNvSpPr>
                <a:spLocks noChangeAspect="1"/>
              </p:cNvSpPr>
              <p:nvPr/>
            </p:nvSpPr>
            <p:spPr>
              <a:xfrm>
                <a:off x="6181051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타원 400"/>
              <p:cNvSpPr>
                <a:spLocks noChangeAspect="1"/>
              </p:cNvSpPr>
              <p:nvPr/>
            </p:nvSpPr>
            <p:spPr>
              <a:xfrm>
                <a:off x="5553866" y="2548549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타원 401"/>
              <p:cNvSpPr>
                <a:spLocks noChangeAspect="1"/>
              </p:cNvSpPr>
              <p:nvPr/>
            </p:nvSpPr>
            <p:spPr>
              <a:xfrm>
                <a:off x="5649708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타원 402"/>
              <p:cNvSpPr>
                <a:spLocks noChangeAspect="1"/>
              </p:cNvSpPr>
              <p:nvPr/>
            </p:nvSpPr>
            <p:spPr>
              <a:xfrm>
                <a:off x="5746064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타원 403"/>
              <p:cNvSpPr>
                <a:spLocks noChangeAspect="1"/>
              </p:cNvSpPr>
              <p:nvPr/>
            </p:nvSpPr>
            <p:spPr>
              <a:xfrm>
                <a:off x="5842420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타원 404"/>
              <p:cNvSpPr>
                <a:spLocks noChangeAspect="1"/>
              </p:cNvSpPr>
              <p:nvPr/>
            </p:nvSpPr>
            <p:spPr>
              <a:xfrm>
                <a:off x="5942819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타원 405"/>
              <p:cNvSpPr>
                <a:spLocks noChangeAspect="1"/>
              </p:cNvSpPr>
              <p:nvPr/>
            </p:nvSpPr>
            <p:spPr>
              <a:xfrm>
                <a:off x="6038661" y="2548549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타원 406"/>
              <p:cNvSpPr>
                <a:spLocks noChangeAspect="1"/>
              </p:cNvSpPr>
              <p:nvPr/>
            </p:nvSpPr>
            <p:spPr>
              <a:xfrm>
                <a:off x="6135017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타원 407"/>
              <p:cNvSpPr>
                <a:spLocks noChangeAspect="1"/>
              </p:cNvSpPr>
              <p:nvPr/>
            </p:nvSpPr>
            <p:spPr>
              <a:xfrm>
                <a:off x="6231373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타원 408"/>
              <p:cNvSpPr>
                <a:spLocks noChangeAspect="1"/>
              </p:cNvSpPr>
              <p:nvPr/>
            </p:nvSpPr>
            <p:spPr>
              <a:xfrm>
                <a:off x="5513104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타원 409"/>
              <p:cNvSpPr>
                <a:spLocks noChangeAspect="1"/>
              </p:cNvSpPr>
              <p:nvPr/>
            </p:nvSpPr>
            <p:spPr>
              <a:xfrm>
                <a:off x="5608946" y="2649711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타원 410"/>
              <p:cNvSpPr>
                <a:spLocks noChangeAspect="1"/>
              </p:cNvSpPr>
              <p:nvPr/>
            </p:nvSpPr>
            <p:spPr>
              <a:xfrm>
                <a:off x="5705302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7" name="타원 411"/>
              <p:cNvSpPr>
                <a:spLocks noChangeAspect="1"/>
              </p:cNvSpPr>
              <p:nvPr/>
            </p:nvSpPr>
            <p:spPr>
              <a:xfrm>
                <a:off x="5801658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타원 412"/>
              <p:cNvSpPr>
                <a:spLocks noChangeAspect="1"/>
              </p:cNvSpPr>
              <p:nvPr/>
            </p:nvSpPr>
            <p:spPr>
              <a:xfrm>
                <a:off x="5902057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" name="타원 413"/>
              <p:cNvSpPr>
                <a:spLocks noChangeAspect="1"/>
              </p:cNvSpPr>
              <p:nvPr/>
            </p:nvSpPr>
            <p:spPr>
              <a:xfrm>
                <a:off x="5997899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타원 414"/>
              <p:cNvSpPr>
                <a:spLocks noChangeAspect="1"/>
              </p:cNvSpPr>
              <p:nvPr/>
            </p:nvSpPr>
            <p:spPr>
              <a:xfrm>
                <a:off x="6094255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타원 415"/>
              <p:cNvSpPr>
                <a:spLocks noChangeAspect="1"/>
              </p:cNvSpPr>
              <p:nvPr/>
            </p:nvSpPr>
            <p:spPr>
              <a:xfrm>
                <a:off x="6190611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2" name="타원 416"/>
              <p:cNvSpPr>
                <a:spLocks noChangeAspect="1"/>
              </p:cNvSpPr>
              <p:nvPr/>
            </p:nvSpPr>
            <p:spPr>
              <a:xfrm>
                <a:off x="5563426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타원 417"/>
              <p:cNvSpPr>
                <a:spLocks noChangeAspect="1"/>
              </p:cNvSpPr>
              <p:nvPr/>
            </p:nvSpPr>
            <p:spPr>
              <a:xfrm>
                <a:off x="5659268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4" name="타원 418"/>
              <p:cNvSpPr>
                <a:spLocks noChangeAspect="1"/>
              </p:cNvSpPr>
              <p:nvPr/>
            </p:nvSpPr>
            <p:spPr>
              <a:xfrm>
                <a:off x="5755624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5" name="타원 419"/>
              <p:cNvSpPr>
                <a:spLocks noChangeAspect="1"/>
              </p:cNvSpPr>
              <p:nvPr/>
            </p:nvSpPr>
            <p:spPr>
              <a:xfrm>
                <a:off x="5851980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6" name="타원 420"/>
              <p:cNvSpPr>
                <a:spLocks noChangeAspect="1"/>
              </p:cNvSpPr>
              <p:nvPr/>
            </p:nvSpPr>
            <p:spPr>
              <a:xfrm>
                <a:off x="5952379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7" name="타원 421"/>
              <p:cNvSpPr>
                <a:spLocks noChangeAspect="1"/>
              </p:cNvSpPr>
              <p:nvPr/>
            </p:nvSpPr>
            <p:spPr>
              <a:xfrm>
                <a:off x="6048221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8" name="타원 422"/>
              <p:cNvSpPr>
                <a:spLocks noChangeAspect="1"/>
              </p:cNvSpPr>
              <p:nvPr/>
            </p:nvSpPr>
            <p:spPr>
              <a:xfrm>
                <a:off x="6144577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타원 423"/>
              <p:cNvSpPr>
                <a:spLocks noChangeAspect="1"/>
              </p:cNvSpPr>
              <p:nvPr/>
            </p:nvSpPr>
            <p:spPr>
              <a:xfrm>
                <a:off x="6240933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타원 424"/>
              <p:cNvSpPr>
                <a:spLocks noChangeAspect="1"/>
              </p:cNvSpPr>
              <p:nvPr/>
            </p:nvSpPr>
            <p:spPr>
              <a:xfrm>
                <a:off x="5518964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1" name="타원 425"/>
              <p:cNvSpPr>
                <a:spLocks noChangeAspect="1"/>
              </p:cNvSpPr>
              <p:nvPr/>
            </p:nvSpPr>
            <p:spPr>
              <a:xfrm>
                <a:off x="5614806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2" name="타원 426"/>
              <p:cNvSpPr>
                <a:spLocks noChangeAspect="1"/>
              </p:cNvSpPr>
              <p:nvPr/>
            </p:nvSpPr>
            <p:spPr>
              <a:xfrm>
                <a:off x="5711162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3" name="타원 427"/>
              <p:cNvSpPr>
                <a:spLocks noChangeAspect="1"/>
              </p:cNvSpPr>
              <p:nvPr/>
            </p:nvSpPr>
            <p:spPr>
              <a:xfrm>
                <a:off x="5807518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4" name="타원 428"/>
              <p:cNvSpPr>
                <a:spLocks noChangeAspect="1"/>
              </p:cNvSpPr>
              <p:nvPr/>
            </p:nvSpPr>
            <p:spPr>
              <a:xfrm>
                <a:off x="5907917" y="28461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5" name="타원 429"/>
              <p:cNvSpPr>
                <a:spLocks noChangeAspect="1"/>
              </p:cNvSpPr>
              <p:nvPr/>
            </p:nvSpPr>
            <p:spPr>
              <a:xfrm>
                <a:off x="6003759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6" name="타원 430"/>
              <p:cNvSpPr>
                <a:spLocks noChangeAspect="1"/>
              </p:cNvSpPr>
              <p:nvPr/>
            </p:nvSpPr>
            <p:spPr>
              <a:xfrm>
                <a:off x="6100115" y="28461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7" name="타원 431"/>
              <p:cNvSpPr>
                <a:spLocks noChangeAspect="1"/>
              </p:cNvSpPr>
              <p:nvPr/>
            </p:nvSpPr>
            <p:spPr>
              <a:xfrm>
                <a:off x="6196471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8" name="타원 432"/>
              <p:cNvSpPr>
                <a:spLocks noChangeAspect="1"/>
              </p:cNvSpPr>
              <p:nvPr/>
            </p:nvSpPr>
            <p:spPr>
              <a:xfrm>
                <a:off x="6282891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9" name="타원 433"/>
              <p:cNvSpPr>
                <a:spLocks noChangeAspect="1"/>
              </p:cNvSpPr>
              <p:nvPr/>
            </p:nvSpPr>
            <p:spPr>
              <a:xfrm>
                <a:off x="6378733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0" name="타원 434"/>
              <p:cNvSpPr>
                <a:spLocks noChangeAspect="1"/>
              </p:cNvSpPr>
              <p:nvPr/>
            </p:nvSpPr>
            <p:spPr>
              <a:xfrm>
                <a:off x="6475089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" name="타원 435"/>
              <p:cNvSpPr>
                <a:spLocks noChangeAspect="1"/>
              </p:cNvSpPr>
              <p:nvPr/>
            </p:nvSpPr>
            <p:spPr>
              <a:xfrm>
                <a:off x="6571445" y="2245063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2" name="타원 436"/>
              <p:cNvSpPr>
                <a:spLocks noChangeAspect="1"/>
              </p:cNvSpPr>
              <p:nvPr/>
            </p:nvSpPr>
            <p:spPr>
              <a:xfrm>
                <a:off x="6671844" y="22450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3" name="타원 437"/>
              <p:cNvSpPr>
                <a:spLocks noChangeAspect="1"/>
              </p:cNvSpPr>
              <p:nvPr/>
            </p:nvSpPr>
            <p:spPr>
              <a:xfrm>
                <a:off x="6767686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4" name="타원 438"/>
              <p:cNvSpPr>
                <a:spLocks noChangeAspect="1"/>
              </p:cNvSpPr>
              <p:nvPr/>
            </p:nvSpPr>
            <p:spPr>
              <a:xfrm>
                <a:off x="6864042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5" name="타원 439"/>
              <p:cNvSpPr>
                <a:spLocks noChangeAspect="1"/>
              </p:cNvSpPr>
              <p:nvPr/>
            </p:nvSpPr>
            <p:spPr>
              <a:xfrm>
                <a:off x="6960398" y="224506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6" name="타원 440"/>
              <p:cNvSpPr>
                <a:spLocks noChangeAspect="1"/>
              </p:cNvSpPr>
              <p:nvPr/>
            </p:nvSpPr>
            <p:spPr>
              <a:xfrm>
                <a:off x="6333213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타원 441"/>
              <p:cNvSpPr>
                <a:spLocks noChangeAspect="1"/>
              </p:cNvSpPr>
              <p:nvPr/>
            </p:nvSpPr>
            <p:spPr>
              <a:xfrm>
                <a:off x="6429055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타원 442"/>
              <p:cNvSpPr>
                <a:spLocks noChangeAspect="1"/>
              </p:cNvSpPr>
              <p:nvPr/>
            </p:nvSpPr>
            <p:spPr>
              <a:xfrm>
                <a:off x="6525411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9" name="타원 443"/>
              <p:cNvSpPr>
                <a:spLocks noChangeAspect="1"/>
              </p:cNvSpPr>
              <p:nvPr/>
            </p:nvSpPr>
            <p:spPr>
              <a:xfrm>
                <a:off x="6621767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타원 444"/>
              <p:cNvSpPr>
                <a:spLocks noChangeAspect="1"/>
              </p:cNvSpPr>
              <p:nvPr/>
            </p:nvSpPr>
            <p:spPr>
              <a:xfrm>
                <a:off x="6722166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1" name="타원 445"/>
              <p:cNvSpPr>
                <a:spLocks noChangeAspect="1"/>
              </p:cNvSpPr>
              <p:nvPr/>
            </p:nvSpPr>
            <p:spPr>
              <a:xfrm>
                <a:off x="6818008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2" name="타원 446"/>
              <p:cNvSpPr>
                <a:spLocks noChangeAspect="1"/>
              </p:cNvSpPr>
              <p:nvPr/>
            </p:nvSpPr>
            <p:spPr>
              <a:xfrm>
                <a:off x="6914364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" name="타원 447"/>
              <p:cNvSpPr>
                <a:spLocks noChangeAspect="1"/>
              </p:cNvSpPr>
              <p:nvPr/>
            </p:nvSpPr>
            <p:spPr>
              <a:xfrm>
                <a:off x="7010720" y="23462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" name="타원 448"/>
              <p:cNvSpPr>
                <a:spLocks noChangeAspect="1"/>
              </p:cNvSpPr>
              <p:nvPr/>
            </p:nvSpPr>
            <p:spPr>
              <a:xfrm>
                <a:off x="6282891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5" name="타원 449"/>
              <p:cNvSpPr>
                <a:spLocks noChangeAspect="1"/>
              </p:cNvSpPr>
              <p:nvPr/>
            </p:nvSpPr>
            <p:spPr>
              <a:xfrm>
                <a:off x="6378733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6" name="타원 450"/>
              <p:cNvSpPr>
                <a:spLocks noChangeAspect="1"/>
              </p:cNvSpPr>
              <p:nvPr/>
            </p:nvSpPr>
            <p:spPr>
              <a:xfrm>
                <a:off x="6475089" y="2447387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7" name="타원 451"/>
              <p:cNvSpPr>
                <a:spLocks noChangeAspect="1"/>
              </p:cNvSpPr>
              <p:nvPr/>
            </p:nvSpPr>
            <p:spPr>
              <a:xfrm>
                <a:off x="6571445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8" name="타원 452"/>
              <p:cNvSpPr>
                <a:spLocks noChangeAspect="1"/>
              </p:cNvSpPr>
              <p:nvPr/>
            </p:nvSpPr>
            <p:spPr>
              <a:xfrm>
                <a:off x="6671844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9" name="타원 453"/>
              <p:cNvSpPr>
                <a:spLocks noChangeAspect="1"/>
              </p:cNvSpPr>
              <p:nvPr/>
            </p:nvSpPr>
            <p:spPr>
              <a:xfrm>
                <a:off x="6767686" y="2447387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" name="타원 454"/>
              <p:cNvSpPr>
                <a:spLocks noChangeAspect="1"/>
              </p:cNvSpPr>
              <p:nvPr/>
            </p:nvSpPr>
            <p:spPr>
              <a:xfrm>
                <a:off x="6864042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1" name="타원 455"/>
              <p:cNvSpPr>
                <a:spLocks noChangeAspect="1"/>
              </p:cNvSpPr>
              <p:nvPr/>
            </p:nvSpPr>
            <p:spPr>
              <a:xfrm>
                <a:off x="6960398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2" name="타원 456"/>
              <p:cNvSpPr>
                <a:spLocks noChangeAspect="1"/>
              </p:cNvSpPr>
              <p:nvPr/>
            </p:nvSpPr>
            <p:spPr>
              <a:xfrm>
                <a:off x="6333213" y="2548549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3" name="타원 457"/>
              <p:cNvSpPr>
                <a:spLocks noChangeAspect="1"/>
              </p:cNvSpPr>
              <p:nvPr/>
            </p:nvSpPr>
            <p:spPr>
              <a:xfrm>
                <a:off x="6429055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" name="타원 458"/>
              <p:cNvSpPr>
                <a:spLocks noChangeAspect="1"/>
              </p:cNvSpPr>
              <p:nvPr/>
            </p:nvSpPr>
            <p:spPr>
              <a:xfrm>
                <a:off x="6525411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5" name="타원 459"/>
              <p:cNvSpPr>
                <a:spLocks noChangeAspect="1"/>
              </p:cNvSpPr>
              <p:nvPr/>
            </p:nvSpPr>
            <p:spPr>
              <a:xfrm>
                <a:off x="6621767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6" name="타원 460"/>
              <p:cNvSpPr>
                <a:spLocks noChangeAspect="1"/>
              </p:cNvSpPr>
              <p:nvPr/>
            </p:nvSpPr>
            <p:spPr>
              <a:xfrm>
                <a:off x="6722166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7" name="타원 461"/>
              <p:cNvSpPr>
                <a:spLocks noChangeAspect="1"/>
              </p:cNvSpPr>
              <p:nvPr/>
            </p:nvSpPr>
            <p:spPr>
              <a:xfrm>
                <a:off x="6818008" y="2548549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8" name="타원 462"/>
              <p:cNvSpPr>
                <a:spLocks noChangeAspect="1"/>
              </p:cNvSpPr>
              <p:nvPr/>
            </p:nvSpPr>
            <p:spPr>
              <a:xfrm>
                <a:off x="6914364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9" name="타원 463"/>
              <p:cNvSpPr>
                <a:spLocks noChangeAspect="1"/>
              </p:cNvSpPr>
              <p:nvPr/>
            </p:nvSpPr>
            <p:spPr>
              <a:xfrm>
                <a:off x="7010720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0" name="타원 464"/>
              <p:cNvSpPr>
                <a:spLocks noChangeAspect="1"/>
              </p:cNvSpPr>
              <p:nvPr/>
            </p:nvSpPr>
            <p:spPr>
              <a:xfrm>
                <a:off x="6292451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1" name="타원 465"/>
              <p:cNvSpPr>
                <a:spLocks noChangeAspect="1"/>
              </p:cNvSpPr>
              <p:nvPr/>
            </p:nvSpPr>
            <p:spPr>
              <a:xfrm>
                <a:off x="6388293" y="2649711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2" name="타원 466"/>
              <p:cNvSpPr>
                <a:spLocks noChangeAspect="1"/>
              </p:cNvSpPr>
              <p:nvPr/>
            </p:nvSpPr>
            <p:spPr>
              <a:xfrm>
                <a:off x="6484649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3" name="타원 467"/>
              <p:cNvSpPr>
                <a:spLocks noChangeAspect="1"/>
              </p:cNvSpPr>
              <p:nvPr/>
            </p:nvSpPr>
            <p:spPr>
              <a:xfrm>
                <a:off x="6581005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4" name="타원 468"/>
              <p:cNvSpPr>
                <a:spLocks noChangeAspect="1"/>
              </p:cNvSpPr>
              <p:nvPr/>
            </p:nvSpPr>
            <p:spPr>
              <a:xfrm>
                <a:off x="6681404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5" name="타원 469"/>
              <p:cNvSpPr>
                <a:spLocks noChangeAspect="1"/>
              </p:cNvSpPr>
              <p:nvPr/>
            </p:nvSpPr>
            <p:spPr>
              <a:xfrm>
                <a:off x="6777246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6" name="타원 470"/>
              <p:cNvSpPr>
                <a:spLocks noChangeAspect="1"/>
              </p:cNvSpPr>
              <p:nvPr/>
            </p:nvSpPr>
            <p:spPr>
              <a:xfrm>
                <a:off x="6873602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7" name="타원 471"/>
              <p:cNvSpPr>
                <a:spLocks noChangeAspect="1"/>
              </p:cNvSpPr>
              <p:nvPr/>
            </p:nvSpPr>
            <p:spPr>
              <a:xfrm>
                <a:off x="6969958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8" name="타원 472"/>
              <p:cNvSpPr>
                <a:spLocks noChangeAspect="1"/>
              </p:cNvSpPr>
              <p:nvPr/>
            </p:nvSpPr>
            <p:spPr>
              <a:xfrm>
                <a:off x="6342773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9" name="타원 473"/>
              <p:cNvSpPr>
                <a:spLocks noChangeAspect="1"/>
              </p:cNvSpPr>
              <p:nvPr/>
            </p:nvSpPr>
            <p:spPr>
              <a:xfrm>
                <a:off x="6438615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0" name="타원 474"/>
              <p:cNvSpPr>
                <a:spLocks noChangeAspect="1"/>
              </p:cNvSpPr>
              <p:nvPr/>
            </p:nvSpPr>
            <p:spPr>
              <a:xfrm>
                <a:off x="6534971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1" name="타원 475"/>
              <p:cNvSpPr>
                <a:spLocks noChangeAspect="1"/>
              </p:cNvSpPr>
              <p:nvPr/>
            </p:nvSpPr>
            <p:spPr>
              <a:xfrm>
                <a:off x="6631327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2" name="타원 476"/>
              <p:cNvSpPr>
                <a:spLocks noChangeAspect="1"/>
              </p:cNvSpPr>
              <p:nvPr/>
            </p:nvSpPr>
            <p:spPr>
              <a:xfrm>
                <a:off x="6731726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3" name="타원 477"/>
              <p:cNvSpPr>
                <a:spLocks noChangeAspect="1"/>
              </p:cNvSpPr>
              <p:nvPr/>
            </p:nvSpPr>
            <p:spPr>
              <a:xfrm>
                <a:off x="6827568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4" name="타원 478"/>
              <p:cNvSpPr>
                <a:spLocks noChangeAspect="1"/>
              </p:cNvSpPr>
              <p:nvPr/>
            </p:nvSpPr>
            <p:spPr>
              <a:xfrm>
                <a:off x="6923924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5" name="타원 479"/>
              <p:cNvSpPr>
                <a:spLocks noChangeAspect="1"/>
              </p:cNvSpPr>
              <p:nvPr/>
            </p:nvSpPr>
            <p:spPr>
              <a:xfrm>
                <a:off x="7020280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6" name="타원 480"/>
              <p:cNvSpPr>
                <a:spLocks noChangeAspect="1"/>
              </p:cNvSpPr>
              <p:nvPr/>
            </p:nvSpPr>
            <p:spPr>
              <a:xfrm>
                <a:off x="6298311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7" name="타원 481"/>
              <p:cNvSpPr>
                <a:spLocks noChangeAspect="1"/>
              </p:cNvSpPr>
              <p:nvPr/>
            </p:nvSpPr>
            <p:spPr>
              <a:xfrm>
                <a:off x="6394153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8" name="타원 482"/>
              <p:cNvSpPr>
                <a:spLocks noChangeAspect="1"/>
              </p:cNvSpPr>
              <p:nvPr/>
            </p:nvSpPr>
            <p:spPr>
              <a:xfrm>
                <a:off x="6490509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9" name="타원 483"/>
              <p:cNvSpPr>
                <a:spLocks noChangeAspect="1"/>
              </p:cNvSpPr>
              <p:nvPr/>
            </p:nvSpPr>
            <p:spPr>
              <a:xfrm>
                <a:off x="6586865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0" name="타원 484"/>
              <p:cNvSpPr>
                <a:spLocks noChangeAspect="1"/>
              </p:cNvSpPr>
              <p:nvPr/>
            </p:nvSpPr>
            <p:spPr>
              <a:xfrm>
                <a:off x="6687264" y="28461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1" name="타원 485"/>
              <p:cNvSpPr>
                <a:spLocks noChangeAspect="1"/>
              </p:cNvSpPr>
              <p:nvPr/>
            </p:nvSpPr>
            <p:spPr>
              <a:xfrm>
                <a:off x="6783106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2" name="타원 486"/>
              <p:cNvSpPr>
                <a:spLocks noChangeAspect="1"/>
              </p:cNvSpPr>
              <p:nvPr/>
            </p:nvSpPr>
            <p:spPr>
              <a:xfrm>
                <a:off x="6879462" y="28461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3" name="타원 487"/>
              <p:cNvSpPr>
                <a:spLocks noChangeAspect="1"/>
              </p:cNvSpPr>
              <p:nvPr/>
            </p:nvSpPr>
            <p:spPr>
              <a:xfrm>
                <a:off x="6975818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그룹 317"/>
            <p:cNvGrpSpPr/>
            <p:nvPr/>
          </p:nvGrpSpPr>
          <p:grpSpPr>
            <a:xfrm>
              <a:off x="4572000" y="2162035"/>
              <a:ext cx="2736304" cy="801007"/>
              <a:chOff x="4572000" y="1187833"/>
              <a:chExt cx="2736304" cy="801007"/>
            </a:xfrm>
          </p:grpSpPr>
          <p:cxnSp>
            <p:nvCxnSpPr>
              <p:cNvPr id="24" name="직선 화살표 연결선 318"/>
              <p:cNvCxnSpPr/>
              <p:nvPr/>
            </p:nvCxnSpPr>
            <p:spPr>
              <a:xfrm>
                <a:off x="4572000" y="1988840"/>
                <a:ext cx="27363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" name="직선 화살표 연결선 319"/>
              <p:cNvCxnSpPr/>
              <p:nvPr/>
            </p:nvCxnSpPr>
            <p:spPr>
              <a:xfrm flipV="1">
                <a:off x="4572000" y="1187833"/>
                <a:ext cx="0" cy="80100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194" name="그룹 488"/>
          <p:cNvGrpSpPr/>
          <p:nvPr/>
        </p:nvGrpSpPr>
        <p:grpSpPr>
          <a:xfrm>
            <a:off x="1035146" y="2667872"/>
            <a:ext cx="2507687" cy="801007"/>
            <a:chOff x="337324" y="2215854"/>
            <a:chExt cx="2736304" cy="801007"/>
          </a:xfrm>
        </p:grpSpPr>
        <p:sp>
          <p:nvSpPr>
            <p:cNvPr id="195" name="타원 489"/>
            <p:cNvSpPr>
              <a:spLocks noChangeAspect="1"/>
            </p:cNvSpPr>
            <p:nvPr/>
          </p:nvSpPr>
          <p:spPr>
            <a:xfrm>
              <a:off x="510117" y="227687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6" name="타원 490"/>
            <p:cNvSpPr>
              <a:spLocks noChangeAspect="1"/>
            </p:cNvSpPr>
            <p:nvPr/>
          </p:nvSpPr>
          <p:spPr>
            <a:xfrm>
              <a:off x="605959" y="227687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7" name="타원 491"/>
            <p:cNvSpPr>
              <a:spLocks noChangeAspect="1"/>
            </p:cNvSpPr>
            <p:nvPr/>
          </p:nvSpPr>
          <p:spPr>
            <a:xfrm>
              <a:off x="702315" y="227687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8" name="타원 492"/>
            <p:cNvSpPr>
              <a:spLocks noChangeAspect="1"/>
            </p:cNvSpPr>
            <p:nvPr/>
          </p:nvSpPr>
          <p:spPr>
            <a:xfrm>
              <a:off x="798671" y="2276872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9" name="타원 493"/>
            <p:cNvSpPr>
              <a:spLocks noChangeAspect="1"/>
            </p:cNvSpPr>
            <p:nvPr/>
          </p:nvSpPr>
          <p:spPr>
            <a:xfrm>
              <a:off x="899070" y="2276872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0" name="타원 494"/>
            <p:cNvSpPr>
              <a:spLocks noChangeAspect="1"/>
            </p:cNvSpPr>
            <p:nvPr/>
          </p:nvSpPr>
          <p:spPr>
            <a:xfrm>
              <a:off x="994912" y="227687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1" name="타원 495"/>
            <p:cNvSpPr>
              <a:spLocks noChangeAspect="1"/>
            </p:cNvSpPr>
            <p:nvPr/>
          </p:nvSpPr>
          <p:spPr>
            <a:xfrm>
              <a:off x="1091268" y="227687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2" name="타원 496"/>
            <p:cNvSpPr>
              <a:spLocks noChangeAspect="1"/>
            </p:cNvSpPr>
            <p:nvPr/>
          </p:nvSpPr>
          <p:spPr>
            <a:xfrm>
              <a:off x="1187624" y="2276872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3" name="타원 497"/>
            <p:cNvSpPr>
              <a:spLocks noChangeAspect="1"/>
            </p:cNvSpPr>
            <p:nvPr/>
          </p:nvSpPr>
          <p:spPr>
            <a:xfrm>
              <a:off x="560439" y="2378034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4" name="타원 498"/>
            <p:cNvSpPr>
              <a:spLocks noChangeAspect="1"/>
            </p:cNvSpPr>
            <p:nvPr/>
          </p:nvSpPr>
          <p:spPr>
            <a:xfrm>
              <a:off x="656281" y="2378034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5" name="타원 499"/>
            <p:cNvSpPr>
              <a:spLocks noChangeAspect="1"/>
            </p:cNvSpPr>
            <p:nvPr/>
          </p:nvSpPr>
          <p:spPr>
            <a:xfrm>
              <a:off x="752637" y="23780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6" name="타원 500"/>
            <p:cNvSpPr>
              <a:spLocks noChangeAspect="1"/>
            </p:cNvSpPr>
            <p:nvPr/>
          </p:nvSpPr>
          <p:spPr>
            <a:xfrm>
              <a:off x="848993" y="2378034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7" name="타원 501"/>
            <p:cNvSpPr>
              <a:spLocks noChangeAspect="1"/>
            </p:cNvSpPr>
            <p:nvPr/>
          </p:nvSpPr>
          <p:spPr>
            <a:xfrm>
              <a:off x="949392" y="2378034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8" name="타원 502"/>
            <p:cNvSpPr>
              <a:spLocks noChangeAspect="1"/>
            </p:cNvSpPr>
            <p:nvPr/>
          </p:nvSpPr>
          <p:spPr>
            <a:xfrm>
              <a:off x="1045234" y="23780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9" name="타원 503"/>
            <p:cNvSpPr>
              <a:spLocks noChangeAspect="1"/>
            </p:cNvSpPr>
            <p:nvPr/>
          </p:nvSpPr>
          <p:spPr>
            <a:xfrm>
              <a:off x="1141590" y="2378034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0" name="타원 504"/>
            <p:cNvSpPr>
              <a:spLocks noChangeAspect="1"/>
            </p:cNvSpPr>
            <p:nvPr/>
          </p:nvSpPr>
          <p:spPr>
            <a:xfrm>
              <a:off x="1237946" y="2378034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1" name="타원 505"/>
            <p:cNvSpPr>
              <a:spLocks noChangeAspect="1"/>
            </p:cNvSpPr>
            <p:nvPr/>
          </p:nvSpPr>
          <p:spPr>
            <a:xfrm>
              <a:off x="510117" y="2479196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2" name="타원 506"/>
            <p:cNvSpPr>
              <a:spLocks noChangeAspect="1"/>
            </p:cNvSpPr>
            <p:nvPr/>
          </p:nvSpPr>
          <p:spPr>
            <a:xfrm>
              <a:off x="605959" y="2479196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3" name="타원 507"/>
            <p:cNvSpPr>
              <a:spLocks noChangeAspect="1"/>
            </p:cNvSpPr>
            <p:nvPr/>
          </p:nvSpPr>
          <p:spPr>
            <a:xfrm>
              <a:off x="702315" y="2479196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4" name="타원 508"/>
            <p:cNvSpPr>
              <a:spLocks noChangeAspect="1"/>
            </p:cNvSpPr>
            <p:nvPr/>
          </p:nvSpPr>
          <p:spPr>
            <a:xfrm>
              <a:off x="798671" y="2479196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5" name="타원 509"/>
            <p:cNvSpPr>
              <a:spLocks noChangeAspect="1"/>
            </p:cNvSpPr>
            <p:nvPr/>
          </p:nvSpPr>
          <p:spPr>
            <a:xfrm>
              <a:off x="899070" y="2479196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6" name="타원 510"/>
            <p:cNvSpPr>
              <a:spLocks noChangeAspect="1"/>
            </p:cNvSpPr>
            <p:nvPr/>
          </p:nvSpPr>
          <p:spPr>
            <a:xfrm>
              <a:off x="994912" y="2479196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7" name="타원 511"/>
            <p:cNvSpPr>
              <a:spLocks noChangeAspect="1"/>
            </p:cNvSpPr>
            <p:nvPr/>
          </p:nvSpPr>
          <p:spPr>
            <a:xfrm>
              <a:off x="1091268" y="2479196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8" name="타원 512"/>
            <p:cNvSpPr>
              <a:spLocks noChangeAspect="1"/>
            </p:cNvSpPr>
            <p:nvPr/>
          </p:nvSpPr>
          <p:spPr>
            <a:xfrm>
              <a:off x="1187624" y="2479196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9" name="타원 513"/>
            <p:cNvSpPr>
              <a:spLocks noChangeAspect="1"/>
            </p:cNvSpPr>
            <p:nvPr/>
          </p:nvSpPr>
          <p:spPr>
            <a:xfrm>
              <a:off x="560439" y="2580358"/>
              <a:ext cx="72000" cy="72000"/>
            </a:xfrm>
            <a:prstGeom prst="ellipse">
              <a:avLst/>
            </a:prstGeom>
            <a:solidFill>
              <a:srgbClr val="C0504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0" name="타원 514"/>
            <p:cNvSpPr>
              <a:spLocks noChangeAspect="1"/>
            </p:cNvSpPr>
            <p:nvPr/>
          </p:nvSpPr>
          <p:spPr>
            <a:xfrm>
              <a:off x="656281" y="2580358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1" name="타원 515"/>
            <p:cNvSpPr>
              <a:spLocks noChangeAspect="1"/>
            </p:cNvSpPr>
            <p:nvPr/>
          </p:nvSpPr>
          <p:spPr>
            <a:xfrm>
              <a:off x="752637" y="2580358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2" name="타원 516"/>
            <p:cNvSpPr>
              <a:spLocks noChangeAspect="1"/>
            </p:cNvSpPr>
            <p:nvPr/>
          </p:nvSpPr>
          <p:spPr>
            <a:xfrm>
              <a:off x="848993" y="2580358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3" name="타원 517"/>
            <p:cNvSpPr>
              <a:spLocks noChangeAspect="1"/>
            </p:cNvSpPr>
            <p:nvPr/>
          </p:nvSpPr>
          <p:spPr>
            <a:xfrm>
              <a:off x="949392" y="2580358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4" name="타원 518"/>
            <p:cNvSpPr>
              <a:spLocks noChangeAspect="1"/>
            </p:cNvSpPr>
            <p:nvPr/>
          </p:nvSpPr>
          <p:spPr>
            <a:xfrm>
              <a:off x="1045234" y="2580358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5" name="타원 519"/>
            <p:cNvSpPr>
              <a:spLocks noChangeAspect="1"/>
            </p:cNvSpPr>
            <p:nvPr/>
          </p:nvSpPr>
          <p:spPr>
            <a:xfrm>
              <a:off x="1141590" y="2580358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6" name="타원 520"/>
            <p:cNvSpPr>
              <a:spLocks noChangeAspect="1"/>
            </p:cNvSpPr>
            <p:nvPr/>
          </p:nvSpPr>
          <p:spPr>
            <a:xfrm>
              <a:off x="1237946" y="2580358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7" name="타원 521"/>
            <p:cNvSpPr>
              <a:spLocks noChangeAspect="1"/>
            </p:cNvSpPr>
            <p:nvPr/>
          </p:nvSpPr>
          <p:spPr>
            <a:xfrm>
              <a:off x="519677" y="2681520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8" name="타원 522"/>
            <p:cNvSpPr>
              <a:spLocks noChangeAspect="1"/>
            </p:cNvSpPr>
            <p:nvPr/>
          </p:nvSpPr>
          <p:spPr>
            <a:xfrm>
              <a:off x="615519" y="2681520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29" name="타원 523"/>
            <p:cNvSpPr>
              <a:spLocks noChangeAspect="1"/>
            </p:cNvSpPr>
            <p:nvPr/>
          </p:nvSpPr>
          <p:spPr>
            <a:xfrm>
              <a:off x="711875" y="2681520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0" name="타원 524"/>
            <p:cNvSpPr>
              <a:spLocks noChangeAspect="1"/>
            </p:cNvSpPr>
            <p:nvPr/>
          </p:nvSpPr>
          <p:spPr>
            <a:xfrm>
              <a:off x="808231" y="2681520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1" name="타원 525"/>
            <p:cNvSpPr>
              <a:spLocks noChangeAspect="1"/>
            </p:cNvSpPr>
            <p:nvPr/>
          </p:nvSpPr>
          <p:spPr>
            <a:xfrm>
              <a:off x="908630" y="2681520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2" name="타원 526"/>
            <p:cNvSpPr>
              <a:spLocks noChangeAspect="1"/>
            </p:cNvSpPr>
            <p:nvPr/>
          </p:nvSpPr>
          <p:spPr>
            <a:xfrm>
              <a:off x="1004472" y="2681520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3" name="타원 527"/>
            <p:cNvSpPr>
              <a:spLocks noChangeAspect="1"/>
            </p:cNvSpPr>
            <p:nvPr/>
          </p:nvSpPr>
          <p:spPr>
            <a:xfrm>
              <a:off x="1100828" y="2681520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4" name="타원 528"/>
            <p:cNvSpPr>
              <a:spLocks noChangeAspect="1"/>
            </p:cNvSpPr>
            <p:nvPr/>
          </p:nvSpPr>
          <p:spPr>
            <a:xfrm>
              <a:off x="1197184" y="2681520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5" name="타원 529"/>
            <p:cNvSpPr>
              <a:spLocks noChangeAspect="1"/>
            </p:cNvSpPr>
            <p:nvPr/>
          </p:nvSpPr>
          <p:spPr>
            <a:xfrm>
              <a:off x="569999" y="278268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6" name="타원 530"/>
            <p:cNvSpPr>
              <a:spLocks noChangeAspect="1"/>
            </p:cNvSpPr>
            <p:nvPr/>
          </p:nvSpPr>
          <p:spPr>
            <a:xfrm>
              <a:off x="665841" y="278268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7" name="타원 531"/>
            <p:cNvSpPr>
              <a:spLocks noChangeAspect="1"/>
            </p:cNvSpPr>
            <p:nvPr/>
          </p:nvSpPr>
          <p:spPr>
            <a:xfrm>
              <a:off x="762197" y="2782682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8" name="타원 532"/>
            <p:cNvSpPr>
              <a:spLocks noChangeAspect="1"/>
            </p:cNvSpPr>
            <p:nvPr/>
          </p:nvSpPr>
          <p:spPr>
            <a:xfrm>
              <a:off x="858553" y="2782682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39" name="타원 533"/>
            <p:cNvSpPr>
              <a:spLocks noChangeAspect="1"/>
            </p:cNvSpPr>
            <p:nvPr/>
          </p:nvSpPr>
          <p:spPr>
            <a:xfrm>
              <a:off x="958952" y="2782682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0" name="타원 534"/>
            <p:cNvSpPr>
              <a:spLocks noChangeAspect="1"/>
            </p:cNvSpPr>
            <p:nvPr/>
          </p:nvSpPr>
          <p:spPr>
            <a:xfrm>
              <a:off x="1054794" y="2782682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1" name="타원 535"/>
            <p:cNvSpPr>
              <a:spLocks noChangeAspect="1"/>
            </p:cNvSpPr>
            <p:nvPr/>
          </p:nvSpPr>
          <p:spPr>
            <a:xfrm>
              <a:off x="1151150" y="278268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2" name="타원 536"/>
            <p:cNvSpPr>
              <a:spLocks noChangeAspect="1"/>
            </p:cNvSpPr>
            <p:nvPr/>
          </p:nvSpPr>
          <p:spPr>
            <a:xfrm>
              <a:off x="1247506" y="2782682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3" name="타원 537"/>
            <p:cNvSpPr>
              <a:spLocks noChangeAspect="1"/>
            </p:cNvSpPr>
            <p:nvPr/>
          </p:nvSpPr>
          <p:spPr>
            <a:xfrm>
              <a:off x="525537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4" name="타원 538"/>
            <p:cNvSpPr>
              <a:spLocks noChangeAspect="1"/>
            </p:cNvSpPr>
            <p:nvPr/>
          </p:nvSpPr>
          <p:spPr>
            <a:xfrm>
              <a:off x="621379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5" name="타원 539"/>
            <p:cNvSpPr>
              <a:spLocks noChangeAspect="1"/>
            </p:cNvSpPr>
            <p:nvPr/>
          </p:nvSpPr>
          <p:spPr>
            <a:xfrm>
              <a:off x="717735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6" name="타원 540"/>
            <p:cNvSpPr>
              <a:spLocks noChangeAspect="1"/>
            </p:cNvSpPr>
            <p:nvPr/>
          </p:nvSpPr>
          <p:spPr>
            <a:xfrm>
              <a:off x="814091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7" name="타원 541"/>
            <p:cNvSpPr>
              <a:spLocks noChangeAspect="1"/>
            </p:cNvSpPr>
            <p:nvPr/>
          </p:nvSpPr>
          <p:spPr>
            <a:xfrm>
              <a:off x="914490" y="2877965"/>
              <a:ext cx="72000" cy="720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8" name="타원 542"/>
            <p:cNvSpPr>
              <a:spLocks noChangeAspect="1"/>
            </p:cNvSpPr>
            <p:nvPr/>
          </p:nvSpPr>
          <p:spPr>
            <a:xfrm>
              <a:off x="1010332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49" name="타원 543"/>
            <p:cNvSpPr>
              <a:spLocks noChangeAspect="1"/>
            </p:cNvSpPr>
            <p:nvPr/>
          </p:nvSpPr>
          <p:spPr>
            <a:xfrm>
              <a:off x="1106688" y="2877965"/>
              <a:ext cx="72000" cy="72000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50" name="타원 544"/>
            <p:cNvSpPr>
              <a:spLocks noChangeAspect="1"/>
            </p:cNvSpPr>
            <p:nvPr/>
          </p:nvSpPr>
          <p:spPr>
            <a:xfrm>
              <a:off x="1203044" y="2877965"/>
              <a:ext cx="72000" cy="72000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grpSp>
          <p:nvGrpSpPr>
            <p:cNvPr id="251" name="그룹 545"/>
            <p:cNvGrpSpPr/>
            <p:nvPr/>
          </p:nvGrpSpPr>
          <p:grpSpPr>
            <a:xfrm>
              <a:off x="337324" y="2215854"/>
              <a:ext cx="2736304" cy="801007"/>
              <a:chOff x="4572000" y="1187833"/>
              <a:chExt cx="2736304" cy="801007"/>
            </a:xfrm>
          </p:grpSpPr>
          <p:cxnSp>
            <p:nvCxnSpPr>
              <p:cNvPr id="252" name="직선 화살표 연결선 546"/>
              <p:cNvCxnSpPr/>
              <p:nvPr/>
            </p:nvCxnSpPr>
            <p:spPr>
              <a:xfrm>
                <a:off x="4572000" y="1988840"/>
                <a:ext cx="27363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3" name="직선 화살표 연결선 547"/>
              <p:cNvCxnSpPr/>
              <p:nvPr/>
            </p:nvCxnSpPr>
            <p:spPr>
              <a:xfrm flipV="1">
                <a:off x="4572000" y="1187833"/>
                <a:ext cx="0" cy="80100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</p:grpSp>
      <p:sp>
        <p:nvSpPr>
          <p:cNvPr id="254" name="Rounded Rectangle 253"/>
          <p:cNvSpPr/>
          <p:nvPr/>
        </p:nvSpPr>
        <p:spPr bwMode="auto">
          <a:xfrm>
            <a:off x="5166797" y="1713928"/>
            <a:ext cx="4536506" cy="2232247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New small data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Small data is all around us, in personal level, which has unique signature of our life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It has key meaning of context around us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It uses big data / deep learning based data pattern process for the holistic capture of meaning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Detail and real-time stream data give us reasonable information of current data trend</a:t>
            </a:r>
          </a:p>
        </p:txBody>
      </p:sp>
      <p:sp>
        <p:nvSpPr>
          <p:cNvPr id="256" name="Rectangle 19"/>
          <p:cNvSpPr/>
          <p:nvPr/>
        </p:nvSpPr>
        <p:spPr>
          <a:xfrm>
            <a:off x="7329491" y="5946793"/>
            <a:ext cx="24200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“The </a:t>
            </a:r>
            <a:r>
              <a:rPr lang="en-US" altLang="ko-KR" sz="1000" b="0" i="1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hype around big data is misplaced </a:t>
            </a:r>
            <a: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/>
            </a:r>
            <a:b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</a:br>
            <a: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small</a:t>
            </a:r>
            <a:r>
              <a:rPr lang="en-US" altLang="ko-KR" sz="1000" b="0" i="1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, linked data is where the real value </a:t>
            </a:r>
            <a:r>
              <a:rPr lang="en-US" altLang="ko-KR" sz="1000" b="0" i="1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lies” </a:t>
            </a:r>
            <a:r>
              <a:rPr lang="en-US" altLang="ko-KR" sz="10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- Rufus Pollock</a:t>
            </a:r>
            <a:endParaRPr lang="ko-KR" altLang="en-US" sz="1000" b="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57" name="그룹 234"/>
          <p:cNvGrpSpPr/>
          <p:nvPr/>
        </p:nvGrpSpPr>
        <p:grpSpPr>
          <a:xfrm>
            <a:off x="5971102" y="3765934"/>
            <a:ext cx="2736304" cy="801007"/>
            <a:chOff x="4572000" y="2162035"/>
            <a:chExt cx="2736304" cy="801007"/>
          </a:xfrm>
        </p:grpSpPr>
        <p:grpSp>
          <p:nvGrpSpPr>
            <p:cNvPr id="258" name="그룹 235"/>
            <p:cNvGrpSpPr/>
            <p:nvPr/>
          </p:nvGrpSpPr>
          <p:grpSpPr>
            <a:xfrm>
              <a:off x="4715530" y="2245063"/>
              <a:ext cx="2376750" cy="675262"/>
              <a:chOff x="4715530" y="2245063"/>
              <a:chExt cx="2376750" cy="675262"/>
            </a:xfrm>
          </p:grpSpPr>
          <p:sp>
            <p:nvSpPr>
              <p:cNvPr id="262" name="타원 239"/>
              <p:cNvSpPr>
                <a:spLocks noChangeAspect="1"/>
              </p:cNvSpPr>
              <p:nvPr/>
            </p:nvSpPr>
            <p:spPr>
              <a:xfrm>
                <a:off x="4715530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3" name="타원 240"/>
              <p:cNvSpPr>
                <a:spLocks noChangeAspect="1"/>
              </p:cNvSpPr>
              <p:nvPr/>
            </p:nvSpPr>
            <p:spPr>
              <a:xfrm>
                <a:off x="4811372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4" name="타원 241"/>
              <p:cNvSpPr>
                <a:spLocks noChangeAspect="1"/>
              </p:cNvSpPr>
              <p:nvPr/>
            </p:nvSpPr>
            <p:spPr>
              <a:xfrm>
                <a:off x="4907728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5" name="타원 242"/>
              <p:cNvSpPr>
                <a:spLocks noChangeAspect="1"/>
              </p:cNvSpPr>
              <p:nvPr/>
            </p:nvSpPr>
            <p:spPr>
              <a:xfrm>
                <a:off x="5004084" y="2247232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" name="타원 243"/>
              <p:cNvSpPr>
                <a:spLocks noChangeAspect="1"/>
              </p:cNvSpPr>
              <p:nvPr/>
            </p:nvSpPr>
            <p:spPr>
              <a:xfrm>
                <a:off x="5104483" y="224723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7" name="타원 244"/>
              <p:cNvSpPr>
                <a:spLocks noChangeAspect="1"/>
              </p:cNvSpPr>
              <p:nvPr/>
            </p:nvSpPr>
            <p:spPr>
              <a:xfrm>
                <a:off x="5200325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8" name="타원 245"/>
              <p:cNvSpPr>
                <a:spLocks noChangeAspect="1"/>
              </p:cNvSpPr>
              <p:nvPr/>
            </p:nvSpPr>
            <p:spPr>
              <a:xfrm>
                <a:off x="5296681" y="224723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9" name="타원 246"/>
              <p:cNvSpPr>
                <a:spLocks noChangeAspect="1"/>
              </p:cNvSpPr>
              <p:nvPr/>
            </p:nvSpPr>
            <p:spPr>
              <a:xfrm>
                <a:off x="5393037" y="224723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0" name="타원 247"/>
              <p:cNvSpPr>
                <a:spLocks noChangeAspect="1"/>
              </p:cNvSpPr>
              <p:nvPr/>
            </p:nvSpPr>
            <p:spPr>
              <a:xfrm>
                <a:off x="4765852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1" name="타원 248"/>
              <p:cNvSpPr>
                <a:spLocks noChangeAspect="1"/>
              </p:cNvSpPr>
              <p:nvPr/>
            </p:nvSpPr>
            <p:spPr>
              <a:xfrm>
                <a:off x="4861694" y="234839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2" name="타원 249"/>
              <p:cNvSpPr>
                <a:spLocks noChangeAspect="1"/>
              </p:cNvSpPr>
              <p:nvPr/>
            </p:nvSpPr>
            <p:spPr>
              <a:xfrm>
                <a:off x="4958050" y="234839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3" name="타원 250"/>
              <p:cNvSpPr>
                <a:spLocks noChangeAspect="1"/>
              </p:cNvSpPr>
              <p:nvPr/>
            </p:nvSpPr>
            <p:spPr>
              <a:xfrm>
                <a:off x="5054406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4" name="타원 251"/>
              <p:cNvSpPr>
                <a:spLocks noChangeAspect="1"/>
              </p:cNvSpPr>
              <p:nvPr/>
            </p:nvSpPr>
            <p:spPr>
              <a:xfrm>
                <a:off x="5154805" y="2348394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5" name="타원 252"/>
              <p:cNvSpPr>
                <a:spLocks noChangeAspect="1"/>
              </p:cNvSpPr>
              <p:nvPr/>
            </p:nvSpPr>
            <p:spPr>
              <a:xfrm>
                <a:off x="5250647" y="2348394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6" name="타원 253"/>
              <p:cNvSpPr>
                <a:spLocks noChangeAspect="1"/>
              </p:cNvSpPr>
              <p:nvPr/>
            </p:nvSpPr>
            <p:spPr>
              <a:xfrm>
                <a:off x="5347003" y="234839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7" name="타원 254"/>
              <p:cNvSpPr>
                <a:spLocks noChangeAspect="1"/>
              </p:cNvSpPr>
              <p:nvPr/>
            </p:nvSpPr>
            <p:spPr>
              <a:xfrm>
                <a:off x="5443359" y="2348394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8" name="타원 255"/>
              <p:cNvSpPr>
                <a:spLocks noChangeAspect="1"/>
              </p:cNvSpPr>
              <p:nvPr/>
            </p:nvSpPr>
            <p:spPr>
              <a:xfrm>
                <a:off x="4715530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9" name="타원 256"/>
              <p:cNvSpPr>
                <a:spLocks noChangeAspect="1"/>
              </p:cNvSpPr>
              <p:nvPr/>
            </p:nvSpPr>
            <p:spPr>
              <a:xfrm>
                <a:off x="4811372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0" name="타원 257"/>
              <p:cNvSpPr>
                <a:spLocks noChangeAspect="1"/>
              </p:cNvSpPr>
              <p:nvPr/>
            </p:nvSpPr>
            <p:spPr>
              <a:xfrm>
                <a:off x="4907728" y="24495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1" name="타원 258"/>
              <p:cNvSpPr>
                <a:spLocks noChangeAspect="1"/>
              </p:cNvSpPr>
              <p:nvPr/>
            </p:nvSpPr>
            <p:spPr>
              <a:xfrm>
                <a:off x="5004084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2" name="타원 259"/>
              <p:cNvSpPr>
                <a:spLocks noChangeAspect="1"/>
              </p:cNvSpPr>
              <p:nvPr/>
            </p:nvSpPr>
            <p:spPr>
              <a:xfrm>
                <a:off x="5104483" y="2449556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3" name="타원 260"/>
              <p:cNvSpPr>
                <a:spLocks noChangeAspect="1"/>
              </p:cNvSpPr>
              <p:nvPr/>
            </p:nvSpPr>
            <p:spPr>
              <a:xfrm>
                <a:off x="5200325" y="24495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4" name="타원 261"/>
              <p:cNvSpPr>
                <a:spLocks noChangeAspect="1"/>
              </p:cNvSpPr>
              <p:nvPr/>
            </p:nvSpPr>
            <p:spPr>
              <a:xfrm>
                <a:off x="5296681" y="24495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5" name="타원 262"/>
              <p:cNvSpPr>
                <a:spLocks noChangeAspect="1"/>
              </p:cNvSpPr>
              <p:nvPr/>
            </p:nvSpPr>
            <p:spPr>
              <a:xfrm>
                <a:off x="5393037" y="24495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6" name="타원 263"/>
              <p:cNvSpPr>
                <a:spLocks noChangeAspect="1"/>
              </p:cNvSpPr>
              <p:nvPr/>
            </p:nvSpPr>
            <p:spPr>
              <a:xfrm>
                <a:off x="4765852" y="2550718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7" name="타원 264"/>
              <p:cNvSpPr>
                <a:spLocks noChangeAspect="1"/>
              </p:cNvSpPr>
              <p:nvPr/>
            </p:nvSpPr>
            <p:spPr>
              <a:xfrm>
                <a:off x="4861694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8" name="타원 265"/>
              <p:cNvSpPr>
                <a:spLocks noChangeAspect="1"/>
              </p:cNvSpPr>
              <p:nvPr/>
            </p:nvSpPr>
            <p:spPr>
              <a:xfrm>
                <a:off x="4958050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9" name="타원 266"/>
              <p:cNvSpPr>
                <a:spLocks noChangeAspect="1"/>
              </p:cNvSpPr>
              <p:nvPr/>
            </p:nvSpPr>
            <p:spPr>
              <a:xfrm>
                <a:off x="5054406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0" name="타원 267"/>
              <p:cNvSpPr>
                <a:spLocks noChangeAspect="1"/>
              </p:cNvSpPr>
              <p:nvPr/>
            </p:nvSpPr>
            <p:spPr>
              <a:xfrm>
                <a:off x="5154805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1" name="타원 268"/>
              <p:cNvSpPr>
                <a:spLocks noChangeAspect="1"/>
              </p:cNvSpPr>
              <p:nvPr/>
            </p:nvSpPr>
            <p:spPr>
              <a:xfrm>
                <a:off x="5250647" y="2550718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2" name="타원 269"/>
              <p:cNvSpPr>
                <a:spLocks noChangeAspect="1"/>
              </p:cNvSpPr>
              <p:nvPr/>
            </p:nvSpPr>
            <p:spPr>
              <a:xfrm>
                <a:off x="5347003" y="255071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3" name="타원 270"/>
              <p:cNvSpPr>
                <a:spLocks noChangeAspect="1"/>
              </p:cNvSpPr>
              <p:nvPr/>
            </p:nvSpPr>
            <p:spPr>
              <a:xfrm>
                <a:off x="5443359" y="2550718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4" name="타원 271"/>
              <p:cNvSpPr>
                <a:spLocks noChangeAspect="1"/>
              </p:cNvSpPr>
              <p:nvPr/>
            </p:nvSpPr>
            <p:spPr>
              <a:xfrm>
                <a:off x="4725090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5" name="타원 272"/>
              <p:cNvSpPr>
                <a:spLocks noChangeAspect="1"/>
              </p:cNvSpPr>
              <p:nvPr/>
            </p:nvSpPr>
            <p:spPr>
              <a:xfrm>
                <a:off x="4820932" y="2651880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6" name="타원 273"/>
              <p:cNvSpPr>
                <a:spLocks noChangeAspect="1"/>
              </p:cNvSpPr>
              <p:nvPr/>
            </p:nvSpPr>
            <p:spPr>
              <a:xfrm>
                <a:off x="4917288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" name="타원 274"/>
              <p:cNvSpPr>
                <a:spLocks noChangeAspect="1"/>
              </p:cNvSpPr>
              <p:nvPr/>
            </p:nvSpPr>
            <p:spPr>
              <a:xfrm>
                <a:off x="5013644" y="265188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8" name="타원 275"/>
              <p:cNvSpPr>
                <a:spLocks noChangeAspect="1"/>
              </p:cNvSpPr>
              <p:nvPr/>
            </p:nvSpPr>
            <p:spPr>
              <a:xfrm>
                <a:off x="5114043" y="265188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9" name="타원 276"/>
              <p:cNvSpPr>
                <a:spLocks noChangeAspect="1"/>
              </p:cNvSpPr>
              <p:nvPr/>
            </p:nvSpPr>
            <p:spPr>
              <a:xfrm>
                <a:off x="5209885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0" name="타원 277"/>
              <p:cNvSpPr>
                <a:spLocks noChangeAspect="1"/>
              </p:cNvSpPr>
              <p:nvPr/>
            </p:nvSpPr>
            <p:spPr>
              <a:xfrm>
                <a:off x="5306241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1" name="타원 278"/>
              <p:cNvSpPr>
                <a:spLocks noChangeAspect="1"/>
              </p:cNvSpPr>
              <p:nvPr/>
            </p:nvSpPr>
            <p:spPr>
              <a:xfrm>
                <a:off x="5402597" y="2651880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2" name="타원 279"/>
              <p:cNvSpPr>
                <a:spLocks noChangeAspect="1"/>
              </p:cNvSpPr>
              <p:nvPr/>
            </p:nvSpPr>
            <p:spPr>
              <a:xfrm>
                <a:off x="4775412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3" name="타원 280"/>
              <p:cNvSpPr>
                <a:spLocks noChangeAspect="1"/>
              </p:cNvSpPr>
              <p:nvPr/>
            </p:nvSpPr>
            <p:spPr>
              <a:xfrm>
                <a:off x="4871254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4" name="타원 281"/>
              <p:cNvSpPr>
                <a:spLocks noChangeAspect="1"/>
              </p:cNvSpPr>
              <p:nvPr/>
            </p:nvSpPr>
            <p:spPr>
              <a:xfrm>
                <a:off x="4967610" y="275304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5" name="타원 282"/>
              <p:cNvSpPr>
                <a:spLocks noChangeAspect="1"/>
              </p:cNvSpPr>
              <p:nvPr/>
            </p:nvSpPr>
            <p:spPr>
              <a:xfrm>
                <a:off x="5063966" y="275304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6" name="타원 283"/>
              <p:cNvSpPr>
                <a:spLocks noChangeAspect="1"/>
              </p:cNvSpPr>
              <p:nvPr/>
            </p:nvSpPr>
            <p:spPr>
              <a:xfrm>
                <a:off x="5164365" y="2753042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7" name="타원 284"/>
              <p:cNvSpPr>
                <a:spLocks noChangeAspect="1"/>
              </p:cNvSpPr>
              <p:nvPr/>
            </p:nvSpPr>
            <p:spPr>
              <a:xfrm>
                <a:off x="5260207" y="275304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8" name="타원 285"/>
              <p:cNvSpPr>
                <a:spLocks noChangeAspect="1"/>
              </p:cNvSpPr>
              <p:nvPr/>
            </p:nvSpPr>
            <p:spPr>
              <a:xfrm>
                <a:off x="5356563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9" name="타원 286"/>
              <p:cNvSpPr>
                <a:spLocks noChangeAspect="1"/>
              </p:cNvSpPr>
              <p:nvPr/>
            </p:nvSpPr>
            <p:spPr>
              <a:xfrm>
                <a:off x="5452919" y="2753042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0" name="타원 287"/>
              <p:cNvSpPr>
                <a:spLocks noChangeAspect="1"/>
              </p:cNvSpPr>
              <p:nvPr/>
            </p:nvSpPr>
            <p:spPr>
              <a:xfrm>
                <a:off x="4730950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1" name="타원 288"/>
              <p:cNvSpPr>
                <a:spLocks noChangeAspect="1"/>
              </p:cNvSpPr>
              <p:nvPr/>
            </p:nvSpPr>
            <p:spPr>
              <a:xfrm>
                <a:off x="4826792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2" name="타원 289"/>
              <p:cNvSpPr>
                <a:spLocks noChangeAspect="1"/>
              </p:cNvSpPr>
              <p:nvPr/>
            </p:nvSpPr>
            <p:spPr>
              <a:xfrm>
                <a:off x="4923148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3" name="타원 290"/>
              <p:cNvSpPr>
                <a:spLocks noChangeAspect="1"/>
              </p:cNvSpPr>
              <p:nvPr/>
            </p:nvSpPr>
            <p:spPr>
              <a:xfrm>
                <a:off x="5019504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4" name="타원 291"/>
              <p:cNvSpPr>
                <a:spLocks noChangeAspect="1"/>
              </p:cNvSpPr>
              <p:nvPr/>
            </p:nvSpPr>
            <p:spPr>
              <a:xfrm>
                <a:off x="5119903" y="28483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5" name="타원 292"/>
              <p:cNvSpPr>
                <a:spLocks noChangeAspect="1"/>
              </p:cNvSpPr>
              <p:nvPr/>
            </p:nvSpPr>
            <p:spPr>
              <a:xfrm>
                <a:off x="5215745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6" name="타원 293"/>
              <p:cNvSpPr>
                <a:spLocks noChangeAspect="1"/>
              </p:cNvSpPr>
              <p:nvPr/>
            </p:nvSpPr>
            <p:spPr>
              <a:xfrm>
                <a:off x="5312101" y="28483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" name="타원 294"/>
              <p:cNvSpPr>
                <a:spLocks noChangeAspect="1"/>
              </p:cNvSpPr>
              <p:nvPr/>
            </p:nvSpPr>
            <p:spPr>
              <a:xfrm>
                <a:off x="5408457" y="28483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8" name="타원 295"/>
              <p:cNvSpPr>
                <a:spLocks noChangeAspect="1"/>
              </p:cNvSpPr>
              <p:nvPr/>
            </p:nvSpPr>
            <p:spPr>
              <a:xfrm>
                <a:off x="5503544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9" name="타원 296"/>
              <p:cNvSpPr>
                <a:spLocks noChangeAspect="1"/>
              </p:cNvSpPr>
              <p:nvPr/>
            </p:nvSpPr>
            <p:spPr>
              <a:xfrm>
                <a:off x="5599386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0" name="타원 297"/>
              <p:cNvSpPr>
                <a:spLocks noChangeAspect="1"/>
              </p:cNvSpPr>
              <p:nvPr/>
            </p:nvSpPr>
            <p:spPr>
              <a:xfrm>
                <a:off x="5695742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1" name="타원 298"/>
              <p:cNvSpPr>
                <a:spLocks noChangeAspect="1"/>
              </p:cNvSpPr>
              <p:nvPr/>
            </p:nvSpPr>
            <p:spPr>
              <a:xfrm>
                <a:off x="5792098" y="2245063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2" name="타원 299"/>
              <p:cNvSpPr>
                <a:spLocks noChangeAspect="1"/>
              </p:cNvSpPr>
              <p:nvPr/>
            </p:nvSpPr>
            <p:spPr>
              <a:xfrm>
                <a:off x="5892497" y="22450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3" name="타원 300"/>
              <p:cNvSpPr>
                <a:spLocks noChangeAspect="1"/>
              </p:cNvSpPr>
              <p:nvPr/>
            </p:nvSpPr>
            <p:spPr>
              <a:xfrm>
                <a:off x="5988339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4" name="타원 301"/>
              <p:cNvSpPr>
                <a:spLocks noChangeAspect="1"/>
              </p:cNvSpPr>
              <p:nvPr/>
            </p:nvSpPr>
            <p:spPr>
              <a:xfrm>
                <a:off x="6084695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5" name="타원 302"/>
              <p:cNvSpPr>
                <a:spLocks noChangeAspect="1"/>
              </p:cNvSpPr>
              <p:nvPr/>
            </p:nvSpPr>
            <p:spPr>
              <a:xfrm>
                <a:off x="6181051" y="224506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6" name="타원 303"/>
              <p:cNvSpPr>
                <a:spLocks noChangeAspect="1"/>
              </p:cNvSpPr>
              <p:nvPr/>
            </p:nvSpPr>
            <p:spPr>
              <a:xfrm>
                <a:off x="5553866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" name="타원 304"/>
              <p:cNvSpPr>
                <a:spLocks noChangeAspect="1"/>
              </p:cNvSpPr>
              <p:nvPr/>
            </p:nvSpPr>
            <p:spPr>
              <a:xfrm>
                <a:off x="5649708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8" name="타원 305"/>
              <p:cNvSpPr>
                <a:spLocks noChangeAspect="1"/>
              </p:cNvSpPr>
              <p:nvPr/>
            </p:nvSpPr>
            <p:spPr>
              <a:xfrm>
                <a:off x="5746064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9" name="타원 306"/>
              <p:cNvSpPr>
                <a:spLocks noChangeAspect="1"/>
              </p:cNvSpPr>
              <p:nvPr/>
            </p:nvSpPr>
            <p:spPr>
              <a:xfrm>
                <a:off x="5842420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0" name="타원 307"/>
              <p:cNvSpPr>
                <a:spLocks noChangeAspect="1"/>
              </p:cNvSpPr>
              <p:nvPr/>
            </p:nvSpPr>
            <p:spPr>
              <a:xfrm>
                <a:off x="5942819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1" name="타원 308"/>
              <p:cNvSpPr>
                <a:spLocks noChangeAspect="1"/>
              </p:cNvSpPr>
              <p:nvPr/>
            </p:nvSpPr>
            <p:spPr>
              <a:xfrm>
                <a:off x="6038661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2" name="타원 309"/>
              <p:cNvSpPr>
                <a:spLocks noChangeAspect="1"/>
              </p:cNvSpPr>
              <p:nvPr/>
            </p:nvSpPr>
            <p:spPr>
              <a:xfrm>
                <a:off x="6135017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3" name="타원 310"/>
              <p:cNvSpPr>
                <a:spLocks noChangeAspect="1"/>
              </p:cNvSpPr>
              <p:nvPr/>
            </p:nvSpPr>
            <p:spPr>
              <a:xfrm>
                <a:off x="6231373" y="23462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4" name="타원 311"/>
              <p:cNvSpPr>
                <a:spLocks noChangeAspect="1"/>
              </p:cNvSpPr>
              <p:nvPr/>
            </p:nvSpPr>
            <p:spPr>
              <a:xfrm>
                <a:off x="5503544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5" name="타원 312"/>
              <p:cNvSpPr>
                <a:spLocks noChangeAspect="1"/>
              </p:cNvSpPr>
              <p:nvPr/>
            </p:nvSpPr>
            <p:spPr>
              <a:xfrm>
                <a:off x="5599386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6" name="타원 313"/>
              <p:cNvSpPr>
                <a:spLocks noChangeAspect="1"/>
              </p:cNvSpPr>
              <p:nvPr/>
            </p:nvSpPr>
            <p:spPr>
              <a:xfrm>
                <a:off x="5695742" y="2447387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7" name="타원 314"/>
              <p:cNvSpPr>
                <a:spLocks noChangeAspect="1"/>
              </p:cNvSpPr>
              <p:nvPr/>
            </p:nvSpPr>
            <p:spPr>
              <a:xfrm>
                <a:off x="5792098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" name="타원 315"/>
              <p:cNvSpPr>
                <a:spLocks noChangeAspect="1"/>
              </p:cNvSpPr>
              <p:nvPr/>
            </p:nvSpPr>
            <p:spPr>
              <a:xfrm>
                <a:off x="5892497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9" name="타원 316"/>
              <p:cNvSpPr>
                <a:spLocks noChangeAspect="1"/>
              </p:cNvSpPr>
              <p:nvPr/>
            </p:nvSpPr>
            <p:spPr>
              <a:xfrm>
                <a:off x="5988339" y="2447387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0" name="타원 317"/>
              <p:cNvSpPr>
                <a:spLocks noChangeAspect="1"/>
              </p:cNvSpPr>
              <p:nvPr/>
            </p:nvSpPr>
            <p:spPr>
              <a:xfrm>
                <a:off x="6084695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1" name="타원 318"/>
              <p:cNvSpPr>
                <a:spLocks noChangeAspect="1"/>
              </p:cNvSpPr>
              <p:nvPr/>
            </p:nvSpPr>
            <p:spPr>
              <a:xfrm>
                <a:off x="6181051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2" name="타원 319"/>
              <p:cNvSpPr>
                <a:spLocks noChangeAspect="1"/>
              </p:cNvSpPr>
              <p:nvPr/>
            </p:nvSpPr>
            <p:spPr>
              <a:xfrm>
                <a:off x="5553866" y="2548549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3" name="타원 320"/>
              <p:cNvSpPr>
                <a:spLocks noChangeAspect="1"/>
              </p:cNvSpPr>
              <p:nvPr/>
            </p:nvSpPr>
            <p:spPr>
              <a:xfrm>
                <a:off x="5649708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타원 321"/>
              <p:cNvSpPr>
                <a:spLocks noChangeAspect="1"/>
              </p:cNvSpPr>
              <p:nvPr/>
            </p:nvSpPr>
            <p:spPr>
              <a:xfrm>
                <a:off x="5746064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타원 322"/>
              <p:cNvSpPr>
                <a:spLocks noChangeAspect="1"/>
              </p:cNvSpPr>
              <p:nvPr/>
            </p:nvSpPr>
            <p:spPr>
              <a:xfrm>
                <a:off x="5842420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6" name="타원 323"/>
              <p:cNvSpPr>
                <a:spLocks noChangeAspect="1"/>
              </p:cNvSpPr>
              <p:nvPr/>
            </p:nvSpPr>
            <p:spPr>
              <a:xfrm>
                <a:off x="5942819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7" name="타원 324"/>
              <p:cNvSpPr>
                <a:spLocks noChangeAspect="1"/>
              </p:cNvSpPr>
              <p:nvPr/>
            </p:nvSpPr>
            <p:spPr>
              <a:xfrm>
                <a:off x="6038661" y="2548549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8" name="타원 325"/>
              <p:cNvSpPr>
                <a:spLocks noChangeAspect="1"/>
              </p:cNvSpPr>
              <p:nvPr/>
            </p:nvSpPr>
            <p:spPr>
              <a:xfrm>
                <a:off x="6135017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9" name="타원 326"/>
              <p:cNvSpPr>
                <a:spLocks noChangeAspect="1"/>
              </p:cNvSpPr>
              <p:nvPr/>
            </p:nvSpPr>
            <p:spPr>
              <a:xfrm>
                <a:off x="6231373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0" name="타원 327"/>
              <p:cNvSpPr>
                <a:spLocks noChangeAspect="1"/>
              </p:cNvSpPr>
              <p:nvPr/>
            </p:nvSpPr>
            <p:spPr>
              <a:xfrm>
                <a:off x="5513104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1" name="타원 328"/>
              <p:cNvSpPr>
                <a:spLocks noChangeAspect="1"/>
              </p:cNvSpPr>
              <p:nvPr/>
            </p:nvSpPr>
            <p:spPr>
              <a:xfrm>
                <a:off x="5608946" y="2649711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2" name="타원 329"/>
              <p:cNvSpPr>
                <a:spLocks noChangeAspect="1"/>
              </p:cNvSpPr>
              <p:nvPr/>
            </p:nvSpPr>
            <p:spPr>
              <a:xfrm>
                <a:off x="5705302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3" name="타원 330"/>
              <p:cNvSpPr>
                <a:spLocks noChangeAspect="1"/>
              </p:cNvSpPr>
              <p:nvPr/>
            </p:nvSpPr>
            <p:spPr>
              <a:xfrm>
                <a:off x="5801658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4" name="타원 331"/>
              <p:cNvSpPr>
                <a:spLocks noChangeAspect="1"/>
              </p:cNvSpPr>
              <p:nvPr/>
            </p:nvSpPr>
            <p:spPr>
              <a:xfrm>
                <a:off x="5902057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5" name="타원 332"/>
              <p:cNvSpPr>
                <a:spLocks noChangeAspect="1"/>
              </p:cNvSpPr>
              <p:nvPr/>
            </p:nvSpPr>
            <p:spPr>
              <a:xfrm>
                <a:off x="5997899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6" name="타원 333"/>
              <p:cNvSpPr>
                <a:spLocks noChangeAspect="1"/>
              </p:cNvSpPr>
              <p:nvPr/>
            </p:nvSpPr>
            <p:spPr>
              <a:xfrm>
                <a:off x="6094255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7" name="타원 334"/>
              <p:cNvSpPr>
                <a:spLocks noChangeAspect="1"/>
              </p:cNvSpPr>
              <p:nvPr/>
            </p:nvSpPr>
            <p:spPr>
              <a:xfrm>
                <a:off x="6190611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8" name="타원 335"/>
              <p:cNvSpPr>
                <a:spLocks noChangeAspect="1"/>
              </p:cNvSpPr>
              <p:nvPr/>
            </p:nvSpPr>
            <p:spPr>
              <a:xfrm>
                <a:off x="5563426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9" name="타원 336"/>
              <p:cNvSpPr>
                <a:spLocks noChangeAspect="1"/>
              </p:cNvSpPr>
              <p:nvPr/>
            </p:nvSpPr>
            <p:spPr>
              <a:xfrm>
                <a:off x="5659268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0" name="타원 337"/>
              <p:cNvSpPr>
                <a:spLocks noChangeAspect="1"/>
              </p:cNvSpPr>
              <p:nvPr/>
            </p:nvSpPr>
            <p:spPr>
              <a:xfrm>
                <a:off x="5755624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1" name="타원 338"/>
              <p:cNvSpPr>
                <a:spLocks noChangeAspect="1"/>
              </p:cNvSpPr>
              <p:nvPr/>
            </p:nvSpPr>
            <p:spPr>
              <a:xfrm>
                <a:off x="5851980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2" name="타원 339"/>
              <p:cNvSpPr>
                <a:spLocks noChangeAspect="1"/>
              </p:cNvSpPr>
              <p:nvPr/>
            </p:nvSpPr>
            <p:spPr>
              <a:xfrm>
                <a:off x="5952379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3" name="타원 340"/>
              <p:cNvSpPr>
                <a:spLocks noChangeAspect="1"/>
              </p:cNvSpPr>
              <p:nvPr/>
            </p:nvSpPr>
            <p:spPr>
              <a:xfrm>
                <a:off x="6048221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4" name="타원 341"/>
              <p:cNvSpPr>
                <a:spLocks noChangeAspect="1"/>
              </p:cNvSpPr>
              <p:nvPr/>
            </p:nvSpPr>
            <p:spPr>
              <a:xfrm>
                <a:off x="6144577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5" name="타원 342"/>
              <p:cNvSpPr>
                <a:spLocks noChangeAspect="1"/>
              </p:cNvSpPr>
              <p:nvPr/>
            </p:nvSpPr>
            <p:spPr>
              <a:xfrm>
                <a:off x="6240933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6" name="타원 343"/>
              <p:cNvSpPr>
                <a:spLocks noChangeAspect="1"/>
              </p:cNvSpPr>
              <p:nvPr/>
            </p:nvSpPr>
            <p:spPr>
              <a:xfrm>
                <a:off x="5518964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7" name="타원 344"/>
              <p:cNvSpPr>
                <a:spLocks noChangeAspect="1"/>
              </p:cNvSpPr>
              <p:nvPr/>
            </p:nvSpPr>
            <p:spPr>
              <a:xfrm>
                <a:off x="5614806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8" name="타원 345"/>
              <p:cNvSpPr>
                <a:spLocks noChangeAspect="1"/>
              </p:cNvSpPr>
              <p:nvPr/>
            </p:nvSpPr>
            <p:spPr>
              <a:xfrm>
                <a:off x="5711162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9" name="타원 346"/>
              <p:cNvSpPr>
                <a:spLocks noChangeAspect="1"/>
              </p:cNvSpPr>
              <p:nvPr/>
            </p:nvSpPr>
            <p:spPr>
              <a:xfrm>
                <a:off x="5807518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0" name="타원 347"/>
              <p:cNvSpPr>
                <a:spLocks noChangeAspect="1"/>
              </p:cNvSpPr>
              <p:nvPr/>
            </p:nvSpPr>
            <p:spPr>
              <a:xfrm>
                <a:off x="5907917" y="28461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1" name="타원 348"/>
              <p:cNvSpPr>
                <a:spLocks noChangeAspect="1"/>
              </p:cNvSpPr>
              <p:nvPr/>
            </p:nvSpPr>
            <p:spPr>
              <a:xfrm>
                <a:off x="6003759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2" name="타원 349"/>
              <p:cNvSpPr>
                <a:spLocks noChangeAspect="1"/>
              </p:cNvSpPr>
              <p:nvPr/>
            </p:nvSpPr>
            <p:spPr>
              <a:xfrm>
                <a:off x="6100115" y="28461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3" name="타원 350"/>
              <p:cNvSpPr>
                <a:spLocks noChangeAspect="1"/>
              </p:cNvSpPr>
              <p:nvPr/>
            </p:nvSpPr>
            <p:spPr>
              <a:xfrm>
                <a:off x="6196471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4" name="타원 351"/>
              <p:cNvSpPr>
                <a:spLocks noChangeAspect="1"/>
              </p:cNvSpPr>
              <p:nvPr/>
            </p:nvSpPr>
            <p:spPr>
              <a:xfrm>
                <a:off x="6282891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5" name="타원 352"/>
              <p:cNvSpPr>
                <a:spLocks noChangeAspect="1"/>
              </p:cNvSpPr>
              <p:nvPr/>
            </p:nvSpPr>
            <p:spPr>
              <a:xfrm>
                <a:off x="6378733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6" name="타원 353"/>
              <p:cNvSpPr>
                <a:spLocks noChangeAspect="1"/>
              </p:cNvSpPr>
              <p:nvPr/>
            </p:nvSpPr>
            <p:spPr>
              <a:xfrm>
                <a:off x="6475089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7" name="타원 354"/>
              <p:cNvSpPr>
                <a:spLocks noChangeAspect="1"/>
              </p:cNvSpPr>
              <p:nvPr/>
            </p:nvSpPr>
            <p:spPr>
              <a:xfrm>
                <a:off x="6571445" y="2245063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8" name="타원 355"/>
              <p:cNvSpPr>
                <a:spLocks noChangeAspect="1"/>
              </p:cNvSpPr>
              <p:nvPr/>
            </p:nvSpPr>
            <p:spPr>
              <a:xfrm>
                <a:off x="6671844" y="22450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9" name="타원 356"/>
              <p:cNvSpPr>
                <a:spLocks noChangeAspect="1"/>
              </p:cNvSpPr>
              <p:nvPr/>
            </p:nvSpPr>
            <p:spPr>
              <a:xfrm>
                <a:off x="6767686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0" name="타원 357"/>
              <p:cNvSpPr>
                <a:spLocks noChangeAspect="1"/>
              </p:cNvSpPr>
              <p:nvPr/>
            </p:nvSpPr>
            <p:spPr>
              <a:xfrm>
                <a:off x="6864042" y="224506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1" name="타원 358"/>
              <p:cNvSpPr>
                <a:spLocks noChangeAspect="1"/>
              </p:cNvSpPr>
              <p:nvPr/>
            </p:nvSpPr>
            <p:spPr>
              <a:xfrm>
                <a:off x="6960398" y="224506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2" name="타원 359"/>
              <p:cNvSpPr>
                <a:spLocks noChangeAspect="1"/>
              </p:cNvSpPr>
              <p:nvPr/>
            </p:nvSpPr>
            <p:spPr>
              <a:xfrm>
                <a:off x="6333213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3" name="타원 360"/>
              <p:cNvSpPr>
                <a:spLocks noChangeAspect="1"/>
              </p:cNvSpPr>
              <p:nvPr/>
            </p:nvSpPr>
            <p:spPr>
              <a:xfrm>
                <a:off x="6429055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4" name="타원 361"/>
              <p:cNvSpPr>
                <a:spLocks noChangeAspect="1"/>
              </p:cNvSpPr>
              <p:nvPr/>
            </p:nvSpPr>
            <p:spPr>
              <a:xfrm>
                <a:off x="6525411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5" name="타원 362"/>
              <p:cNvSpPr>
                <a:spLocks noChangeAspect="1"/>
              </p:cNvSpPr>
              <p:nvPr/>
            </p:nvSpPr>
            <p:spPr>
              <a:xfrm>
                <a:off x="6621767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6" name="타원 363"/>
              <p:cNvSpPr>
                <a:spLocks noChangeAspect="1"/>
              </p:cNvSpPr>
              <p:nvPr/>
            </p:nvSpPr>
            <p:spPr>
              <a:xfrm>
                <a:off x="6722166" y="2346225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7" name="타원 364"/>
              <p:cNvSpPr>
                <a:spLocks noChangeAspect="1"/>
              </p:cNvSpPr>
              <p:nvPr/>
            </p:nvSpPr>
            <p:spPr>
              <a:xfrm>
                <a:off x="6818008" y="2346225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8" name="타원 365"/>
              <p:cNvSpPr>
                <a:spLocks noChangeAspect="1"/>
              </p:cNvSpPr>
              <p:nvPr/>
            </p:nvSpPr>
            <p:spPr>
              <a:xfrm>
                <a:off x="6914364" y="234622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9" name="타원 366"/>
              <p:cNvSpPr>
                <a:spLocks noChangeAspect="1"/>
              </p:cNvSpPr>
              <p:nvPr/>
            </p:nvSpPr>
            <p:spPr>
              <a:xfrm>
                <a:off x="7010720" y="2346225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0" name="타원 367"/>
              <p:cNvSpPr>
                <a:spLocks noChangeAspect="1"/>
              </p:cNvSpPr>
              <p:nvPr/>
            </p:nvSpPr>
            <p:spPr>
              <a:xfrm>
                <a:off x="6282891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1" name="타원 368"/>
              <p:cNvSpPr>
                <a:spLocks noChangeAspect="1"/>
              </p:cNvSpPr>
              <p:nvPr/>
            </p:nvSpPr>
            <p:spPr>
              <a:xfrm>
                <a:off x="6378733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2" name="타원 369"/>
              <p:cNvSpPr>
                <a:spLocks noChangeAspect="1"/>
              </p:cNvSpPr>
              <p:nvPr/>
            </p:nvSpPr>
            <p:spPr>
              <a:xfrm>
                <a:off x="6475089" y="2447387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3" name="타원 370"/>
              <p:cNvSpPr>
                <a:spLocks noChangeAspect="1"/>
              </p:cNvSpPr>
              <p:nvPr/>
            </p:nvSpPr>
            <p:spPr>
              <a:xfrm>
                <a:off x="6571445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4" name="타원 371"/>
              <p:cNvSpPr>
                <a:spLocks noChangeAspect="1"/>
              </p:cNvSpPr>
              <p:nvPr/>
            </p:nvSpPr>
            <p:spPr>
              <a:xfrm>
                <a:off x="6671844" y="2447387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5" name="타원 372"/>
              <p:cNvSpPr>
                <a:spLocks noChangeAspect="1"/>
              </p:cNvSpPr>
              <p:nvPr/>
            </p:nvSpPr>
            <p:spPr>
              <a:xfrm>
                <a:off x="6767686" y="2447387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6" name="타원 373"/>
              <p:cNvSpPr>
                <a:spLocks noChangeAspect="1"/>
              </p:cNvSpPr>
              <p:nvPr/>
            </p:nvSpPr>
            <p:spPr>
              <a:xfrm>
                <a:off x="6864042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7" name="타원 374"/>
              <p:cNvSpPr>
                <a:spLocks noChangeAspect="1"/>
              </p:cNvSpPr>
              <p:nvPr/>
            </p:nvSpPr>
            <p:spPr>
              <a:xfrm>
                <a:off x="6960398" y="244738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8" name="타원 375"/>
              <p:cNvSpPr>
                <a:spLocks noChangeAspect="1"/>
              </p:cNvSpPr>
              <p:nvPr/>
            </p:nvSpPr>
            <p:spPr>
              <a:xfrm>
                <a:off x="6333213" y="2548549"/>
                <a:ext cx="72000" cy="72000"/>
              </a:xfrm>
              <a:prstGeom prst="ellipse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9" name="타원 376"/>
              <p:cNvSpPr>
                <a:spLocks noChangeAspect="1"/>
              </p:cNvSpPr>
              <p:nvPr/>
            </p:nvSpPr>
            <p:spPr>
              <a:xfrm>
                <a:off x="6429055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0" name="타원 377"/>
              <p:cNvSpPr>
                <a:spLocks noChangeAspect="1"/>
              </p:cNvSpPr>
              <p:nvPr/>
            </p:nvSpPr>
            <p:spPr>
              <a:xfrm>
                <a:off x="6525411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1" name="타원 378"/>
              <p:cNvSpPr>
                <a:spLocks noChangeAspect="1"/>
              </p:cNvSpPr>
              <p:nvPr/>
            </p:nvSpPr>
            <p:spPr>
              <a:xfrm>
                <a:off x="6621767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2" name="타원 379"/>
              <p:cNvSpPr>
                <a:spLocks noChangeAspect="1"/>
              </p:cNvSpPr>
              <p:nvPr/>
            </p:nvSpPr>
            <p:spPr>
              <a:xfrm>
                <a:off x="6722166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3" name="타원 380"/>
              <p:cNvSpPr>
                <a:spLocks noChangeAspect="1"/>
              </p:cNvSpPr>
              <p:nvPr/>
            </p:nvSpPr>
            <p:spPr>
              <a:xfrm>
                <a:off x="6818008" y="2548549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4" name="타원 381"/>
              <p:cNvSpPr>
                <a:spLocks noChangeAspect="1"/>
              </p:cNvSpPr>
              <p:nvPr/>
            </p:nvSpPr>
            <p:spPr>
              <a:xfrm>
                <a:off x="6914364" y="254854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5" name="타원 382"/>
              <p:cNvSpPr>
                <a:spLocks noChangeAspect="1"/>
              </p:cNvSpPr>
              <p:nvPr/>
            </p:nvSpPr>
            <p:spPr>
              <a:xfrm>
                <a:off x="7010720" y="2548549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6" name="타원 383"/>
              <p:cNvSpPr>
                <a:spLocks noChangeAspect="1"/>
              </p:cNvSpPr>
              <p:nvPr/>
            </p:nvSpPr>
            <p:spPr>
              <a:xfrm>
                <a:off x="6292451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7" name="타원 384"/>
              <p:cNvSpPr>
                <a:spLocks noChangeAspect="1"/>
              </p:cNvSpPr>
              <p:nvPr/>
            </p:nvSpPr>
            <p:spPr>
              <a:xfrm>
                <a:off x="6388293" y="2649711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8" name="타원 385"/>
              <p:cNvSpPr>
                <a:spLocks noChangeAspect="1"/>
              </p:cNvSpPr>
              <p:nvPr/>
            </p:nvSpPr>
            <p:spPr>
              <a:xfrm>
                <a:off x="6484649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9" name="타원 386"/>
              <p:cNvSpPr>
                <a:spLocks noChangeAspect="1"/>
              </p:cNvSpPr>
              <p:nvPr/>
            </p:nvSpPr>
            <p:spPr>
              <a:xfrm>
                <a:off x="6581005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0" name="타원 387"/>
              <p:cNvSpPr>
                <a:spLocks noChangeAspect="1"/>
              </p:cNvSpPr>
              <p:nvPr/>
            </p:nvSpPr>
            <p:spPr>
              <a:xfrm>
                <a:off x="6681404" y="264971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1" name="타원 388"/>
              <p:cNvSpPr>
                <a:spLocks noChangeAspect="1"/>
              </p:cNvSpPr>
              <p:nvPr/>
            </p:nvSpPr>
            <p:spPr>
              <a:xfrm>
                <a:off x="6777246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2" name="타원 389"/>
              <p:cNvSpPr>
                <a:spLocks noChangeAspect="1"/>
              </p:cNvSpPr>
              <p:nvPr/>
            </p:nvSpPr>
            <p:spPr>
              <a:xfrm>
                <a:off x="6873602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3" name="타원 390"/>
              <p:cNvSpPr>
                <a:spLocks noChangeAspect="1"/>
              </p:cNvSpPr>
              <p:nvPr/>
            </p:nvSpPr>
            <p:spPr>
              <a:xfrm>
                <a:off x="6969958" y="2649711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4" name="타원 391"/>
              <p:cNvSpPr>
                <a:spLocks noChangeAspect="1"/>
              </p:cNvSpPr>
              <p:nvPr/>
            </p:nvSpPr>
            <p:spPr>
              <a:xfrm>
                <a:off x="6342773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5" name="타원 392"/>
              <p:cNvSpPr>
                <a:spLocks noChangeAspect="1"/>
              </p:cNvSpPr>
              <p:nvPr/>
            </p:nvSpPr>
            <p:spPr>
              <a:xfrm>
                <a:off x="6438615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6" name="타원 393"/>
              <p:cNvSpPr>
                <a:spLocks noChangeAspect="1"/>
              </p:cNvSpPr>
              <p:nvPr/>
            </p:nvSpPr>
            <p:spPr>
              <a:xfrm>
                <a:off x="6534971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7" name="타원 394"/>
              <p:cNvSpPr>
                <a:spLocks noChangeAspect="1"/>
              </p:cNvSpPr>
              <p:nvPr/>
            </p:nvSpPr>
            <p:spPr>
              <a:xfrm>
                <a:off x="6631327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8" name="타원 395"/>
              <p:cNvSpPr>
                <a:spLocks noChangeAspect="1"/>
              </p:cNvSpPr>
              <p:nvPr/>
            </p:nvSpPr>
            <p:spPr>
              <a:xfrm>
                <a:off x="6731726" y="2750873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9" name="타원 396"/>
              <p:cNvSpPr>
                <a:spLocks noChangeAspect="1"/>
              </p:cNvSpPr>
              <p:nvPr/>
            </p:nvSpPr>
            <p:spPr>
              <a:xfrm>
                <a:off x="6827568" y="275087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0" name="타원 397"/>
              <p:cNvSpPr>
                <a:spLocks noChangeAspect="1"/>
              </p:cNvSpPr>
              <p:nvPr/>
            </p:nvSpPr>
            <p:spPr>
              <a:xfrm>
                <a:off x="6923924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1" name="타원 398"/>
              <p:cNvSpPr>
                <a:spLocks noChangeAspect="1"/>
              </p:cNvSpPr>
              <p:nvPr/>
            </p:nvSpPr>
            <p:spPr>
              <a:xfrm>
                <a:off x="7020280" y="2750873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2" name="타원 399"/>
              <p:cNvSpPr>
                <a:spLocks noChangeAspect="1"/>
              </p:cNvSpPr>
              <p:nvPr/>
            </p:nvSpPr>
            <p:spPr>
              <a:xfrm>
                <a:off x="6298311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3" name="타원 400"/>
              <p:cNvSpPr>
                <a:spLocks noChangeAspect="1"/>
              </p:cNvSpPr>
              <p:nvPr/>
            </p:nvSpPr>
            <p:spPr>
              <a:xfrm>
                <a:off x="6394153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4" name="타원 401"/>
              <p:cNvSpPr>
                <a:spLocks noChangeAspect="1"/>
              </p:cNvSpPr>
              <p:nvPr/>
            </p:nvSpPr>
            <p:spPr>
              <a:xfrm>
                <a:off x="6490509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5" name="타원 402"/>
              <p:cNvSpPr>
                <a:spLocks noChangeAspect="1"/>
              </p:cNvSpPr>
              <p:nvPr/>
            </p:nvSpPr>
            <p:spPr>
              <a:xfrm>
                <a:off x="6586865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6" name="타원 403"/>
              <p:cNvSpPr>
                <a:spLocks noChangeAspect="1"/>
              </p:cNvSpPr>
              <p:nvPr/>
            </p:nvSpPr>
            <p:spPr>
              <a:xfrm>
                <a:off x="6687264" y="2846156"/>
                <a:ext cx="72000" cy="7200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7" name="타원 404"/>
              <p:cNvSpPr>
                <a:spLocks noChangeAspect="1"/>
              </p:cNvSpPr>
              <p:nvPr/>
            </p:nvSpPr>
            <p:spPr>
              <a:xfrm>
                <a:off x="6783106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8" name="타원 405"/>
              <p:cNvSpPr>
                <a:spLocks noChangeAspect="1"/>
              </p:cNvSpPr>
              <p:nvPr/>
            </p:nvSpPr>
            <p:spPr>
              <a:xfrm>
                <a:off x="6879462" y="284615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9" name="타원 406"/>
              <p:cNvSpPr>
                <a:spLocks noChangeAspect="1"/>
              </p:cNvSpPr>
              <p:nvPr/>
            </p:nvSpPr>
            <p:spPr>
              <a:xfrm>
                <a:off x="6975818" y="2846156"/>
                <a:ext cx="72000" cy="720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9" name="그룹 236"/>
            <p:cNvGrpSpPr/>
            <p:nvPr/>
          </p:nvGrpSpPr>
          <p:grpSpPr>
            <a:xfrm>
              <a:off x="4572000" y="2162035"/>
              <a:ext cx="2736304" cy="801007"/>
              <a:chOff x="4572000" y="1187833"/>
              <a:chExt cx="2736304" cy="801007"/>
            </a:xfrm>
          </p:grpSpPr>
          <p:cxnSp>
            <p:nvCxnSpPr>
              <p:cNvPr id="260" name="직선 화살표 연결선 237"/>
              <p:cNvCxnSpPr/>
              <p:nvPr/>
            </p:nvCxnSpPr>
            <p:spPr>
              <a:xfrm>
                <a:off x="4572000" y="1988840"/>
                <a:ext cx="27363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1" name="직선 화살표 연결선 238"/>
              <p:cNvCxnSpPr/>
              <p:nvPr/>
            </p:nvCxnSpPr>
            <p:spPr>
              <a:xfrm flipV="1">
                <a:off x="4572000" y="1187833"/>
                <a:ext cx="0" cy="80100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430" name="그룹 407"/>
          <p:cNvGrpSpPr/>
          <p:nvPr/>
        </p:nvGrpSpPr>
        <p:grpSpPr>
          <a:xfrm>
            <a:off x="5971102" y="4708993"/>
            <a:ext cx="2736304" cy="801007"/>
            <a:chOff x="4572000" y="3161462"/>
            <a:chExt cx="2736304" cy="801007"/>
          </a:xfrm>
        </p:grpSpPr>
        <p:grpSp>
          <p:nvGrpSpPr>
            <p:cNvPr id="431" name="그룹 408"/>
            <p:cNvGrpSpPr/>
            <p:nvPr/>
          </p:nvGrpSpPr>
          <p:grpSpPr>
            <a:xfrm>
              <a:off x="4851079" y="3213353"/>
              <a:ext cx="2170704" cy="675262"/>
              <a:chOff x="4851079" y="3213353"/>
              <a:chExt cx="2170704" cy="675262"/>
            </a:xfrm>
          </p:grpSpPr>
          <p:sp>
            <p:nvSpPr>
              <p:cNvPr id="435" name="타원 412"/>
              <p:cNvSpPr>
                <a:spLocks noChangeAspect="1"/>
              </p:cNvSpPr>
              <p:nvPr/>
            </p:nvSpPr>
            <p:spPr>
              <a:xfrm>
                <a:off x="5093868" y="321552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6" name="타원 413"/>
              <p:cNvSpPr>
                <a:spLocks noChangeAspect="1"/>
              </p:cNvSpPr>
              <p:nvPr/>
            </p:nvSpPr>
            <p:spPr>
              <a:xfrm>
                <a:off x="4851079" y="331668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7" name="타원 414"/>
              <p:cNvSpPr>
                <a:spLocks noChangeAspect="1"/>
              </p:cNvSpPr>
              <p:nvPr/>
            </p:nvSpPr>
            <p:spPr>
              <a:xfrm>
                <a:off x="5336388" y="3316684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8" name="타원 415"/>
              <p:cNvSpPr>
                <a:spLocks noChangeAspect="1"/>
              </p:cNvSpPr>
              <p:nvPr/>
            </p:nvSpPr>
            <p:spPr>
              <a:xfrm>
                <a:off x="5286066" y="341784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9" name="타원 416"/>
              <p:cNvSpPr>
                <a:spLocks noChangeAspect="1"/>
              </p:cNvSpPr>
              <p:nvPr/>
            </p:nvSpPr>
            <p:spPr>
              <a:xfrm>
                <a:off x="5382422" y="341784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0" name="타원 417"/>
              <p:cNvSpPr>
                <a:spLocks noChangeAspect="1"/>
              </p:cNvSpPr>
              <p:nvPr/>
            </p:nvSpPr>
            <p:spPr>
              <a:xfrm>
                <a:off x="4851079" y="351900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1" name="타원 418"/>
              <p:cNvSpPr>
                <a:spLocks noChangeAspect="1"/>
              </p:cNvSpPr>
              <p:nvPr/>
            </p:nvSpPr>
            <p:spPr>
              <a:xfrm>
                <a:off x="5043791" y="351900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2" name="타원 419"/>
              <p:cNvSpPr>
                <a:spLocks noChangeAspect="1"/>
              </p:cNvSpPr>
              <p:nvPr/>
            </p:nvSpPr>
            <p:spPr>
              <a:xfrm>
                <a:off x="5336388" y="3519008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3" name="타원 420"/>
              <p:cNvSpPr>
                <a:spLocks noChangeAspect="1"/>
              </p:cNvSpPr>
              <p:nvPr/>
            </p:nvSpPr>
            <p:spPr>
              <a:xfrm>
                <a:off x="5003029" y="362017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4" name="타원 421"/>
              <p:cNvSpPr>
                <a:spLocks noChangeAspect="1"/>
              </p:cNvSpPr>
              <p:nvPr/>
            </p:nvSpPr>
            <p:spPr>
              <a:xfrm>
                <a:off x="5103428" y="3620170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5" name="타원 422"/>
              <p:cNvSpPr>
                <a:spLocks noChangeAspect="1"/>
              </p:cNvSpPr>
              <p:nvPr/>
            </p:nvSpPr>
            <p:spPr>
              <a:xfrm>
                <a:off x="4956995" y="372133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6" name="타원 423"/>
              <p:cNvSpPr>
                <a:spLocks noChangeAspect="1"/>
              </p:cNvSpPr>
              <p:nvPr/>
            </p:nvSpPr>
            <p:spPr>
              <a:xfrm>
                <a:off x="5249592" y="3721332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7" name="타원 424"/>
              <p:cNvSpPr>
                <a:spLocks noChangeAspect="1"/>
              </p:cNvSpPr>
              <p:nvPr/>
            </p:nvSpPr>
            <p:spPr>
              <a:xfrm>
                <a:off x="5301486" y="381661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8" name="타원 425"/>
              <p:cNvSpPr>
                <a:spLocks noChangeAspect="1"/>
              </p:cNvSpPr>
              <p:nvPr/>
            </p:nvSpPr>
            <p:spPr>
              <a:xfrm>
                <a:off x="5881882" y="321335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9" name="타원 426"/>
              <p:cNvSpPr>
                <a:spLocks noChangeAspect="1"/>
              </p:cNvSpPr>
              <p:nvPr/>
            </p:nvSpPr>
            <p:spPr>
              <a:xfrm>
                <a:off x="5639093" y="331451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0" name="타원 427"/>
              <p:cNvSpPr>
                <a:spLocks noChangeAspect="1"/>
              </p:cNvSpPr>
              <p:nvPr/>
            </p:nvSpPr>
            <p:spPr>
              <a:xfrm>
                <a:off x="6124402" y="331451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1" name="타원 428"/>
              <p:cNvSpPr>
                <a:spLocks noChangeAspect="1"/>
              </p:cNvSpPr>
              <p:nvPr/>
            </p:nvSpPr>
            <p:spPr>
              <a:xfrm>
                <a:off x="6074080" y="341567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2" name="타원 429"/>
              <p:cNvSpPr>
                <a:spLocks noChangeAspect="1"/>
              </p:cNvSpPr>
              <p:nvPr/>
            </p:nvSpPr>
            <p:spPr>
              <a:xfrm>
                <a:off x="6170436" y="341567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3" name="타원 430"/>
              <p:cNvSpPr>
                <a:spLocks noChangeAspect="1"/>
              </p:cNvSpPr>
              <p:nvPr/>
            </p:nvSpPr>
            <p:spPr>
              <a:xfrm>
                <a:off x="5639093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4" name="타원 431"/>
              <p:cNvSpPr>
                <a:spLocks noChangeAspect="1"/>
              </p:cNvSpPr>
              <p:nvPr/>
            </p:nvSpPr>
            <p:spPr>
              <a:xfrm>
                <a:off x="5831805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5" name="타원 432"/>
              <p:cNvSpPr>
                <a:spLocks noChangeAspect="1"/>
              </p:cNvSpPr>
              <p:nvPr/>
            </p:nvSpPr>
            <p:spPr>
              <a:xfrm>
                <a:off x="6124402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6" name="타원 433"/>
              <p:cNvSpPr>
                <a:spLocks noChangeAspect="1"/>
              </p:cNvSpPr>
              <p:nvPr/>
            </p:nvSpPr>
            <p:spPr>
              <a:xfrm>
                <a:off x="5791043" y="361800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7" name="타원 434"/>
              <p:cNvSpPr>
                <a:spLocks noChangeAspect="1"/>
              </p:cNvSpPr>
              <p:nvPr/>
            </p:nvSpPr>
            <p:spPr>
              <a:xfrm>
                <a:off x="5891442" y="361800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8" name="타원 435"/>
              <p:cNvSpPr>
                <a:spLocks noChangeAspect="1"/>
              </p:cNvSpPr>
              <p:nvPr/>
            </p:nvSpPr>
            <p:spPr>
              <a:xfrm>
                <a:off x="5745009" y="37191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9" name="타원 436"/>
              <p:cNvSpPr>
                <a:spLocks noChangeAspect="1"/>
              </p:cNvSpPr>
              <p:nvPr/>
            </p:nvSpPr>
            <p:spPr>
              <a:xfrm>
                <a:off x="6037606" y="37191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0" name="타원 437"/>
              <p:cNvSpPr>
                <a:spLocks noChangeAspect="1"/>
              </p:cNvSpPr>
              <p:nvPr/>
            </p:nvSpPr>
            <p:spPr>
              <a:xfrm>
                <a:off x="6089500" y="381444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1" name="타원 438"/>
              <p:cNvSpPr>
                <a:spLocks noChangeAspect="1"/>
              </p:cNvSpPr>
              <p:nvPr/>
            </p:nvSpPr>
            <p:spPr>
              <a:xfrm>
                <a:off x="6661229" y="321335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2" name="타원 439"/>
              <p:cNvSpPr>
                <a:spLocks noChangeAspect="1"/>
              </p:cNvSpPr>
              <p:nvPr/>
            </p:nvSpPr>
            <p:spPr>
              <a:xfrm>
                <a:off x="6418440" y="331451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3" name="타원 440"/>
              <p:cNvSpPr>
                <a:spLocks noChangeAspect="1"/>
              </p:cNvSpPr>
              <p:nvPr/>
            </p:nvSpPr>
            <p:spPr>
              <a:xfrm>
                <a:off x="6903749" y="3314515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4" name="타원 441"/>
              <p:cNvSpPr>
                <a:spLocks noChangeAspect="1"/>
              </p:cNvSpPr>
              <p:nvPr/>
            </p:nvSpPr>
            <p:spPr>
              <a:xfrm>
                <a:off x="6853427" y="341567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5" name="타원 442"/>
              <p:cNvSpPr>
                <a:spLocks noChangeAspect="1"/>
              </p:cNvSpPr>
              <p:nvPr/>
            </p:nvSpPr>
            <p:spPr>
              <a:xfrm>
                <a:off x="6949783" y="3415677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6" name="타원 443"/>
              <p:cNvSpPr>
                <a:spLocks noChangeAspect="1"/>
              </p:cNvSpPr>
              <p:nvPr/>
            </p:nvSpPr>
            <p:spPr>
              <a:xfrm>
                <a:off x="6418440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7" name="타원 444"/>
              <p:cNvSpPr>
                <a:spLocks noChangeAspect="1"/>
              </p:cNvSpPr>
              <p:nvPr/>
            </p:nvSpPr>
            <p:spPr>
              <a:xfrm>
                <a:off x="6611152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8" name="타원 445"/>
              <p:cNvSpPr>
                <a:spLocks noChangeAspect="1"/>
              </p:cNvSpPr>
              <p:nvPr/>
            </p:nvSpPr>
            <p:spPr>
              <a:xfrm>
                <a:off x="6903749" y="3516839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9" name="타원 446"/>
              <p:cNvSpPr>
                <a:spLocks noChangeAspect="1"/>
              </p:cNvSpPr>
              <p:nvPr/>
            </p:nvSpPr>
            <p:spPr>
              <a:xfrm>
                <a:off x="6570390" y="361800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0" name="타원 447"/>
              <p:cNvSpPr>
                <a:spLocks noChangeAspect="1"/>
              </p:cNvSpPr>
              <p:nvPr/>
            </p:nvSpPr>
            <p:spPr>
              <a:xfrm>
                <a:off x="6670789" y="3618001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1" name="타원 448"/>
              <p:cNvSpPr>
                <a:spLocks noChangeAspect="1"/>
              </p:cNvSpPr>
              <p:nvPr/>
            </p:nvSpPr>
            <p:spPr>
              <a:xfrm>
                <a:off x="6524356" y="37191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2" name="타원 449"/>
              <p:cNvSpPr>
                <a:spLocks noChangeAspect="1"/>
              </p:cNvSpPr>
              <p:nvPr/>
            </p:nvSpPr>
            <p:spPr>
              <a:xfrm>
                <a:off x="6816953" y="3719163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3" name="타원 450"/>
              <p:cNvSpPr>
                <a:spLocks noChangeAspect="1"/>
              </p:cNvSpPr>
              <p:nvPr/>
            </p:nvSpPr>
            <p:spPr>
              <a:xfrm>
                <a:off x="6868847" y="3814446"/>
                <a:ext cx="72000" cy="72000"/>
              </a:xfrm>
              <a:prstGeom prst="ellipse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32" name="그룹 409"/>
            <p:cNvGrpSpPr/>
            <p:nvPr/>
          </p:nvGrpSpPr>
          <p:grpSpPr>
            <a:xfrm>
              <a:off x="4572000" y="3161462"/>
              <a:ext cx="2736304" cy="801007"/>
              <a:chOff x="4572000" y="1187833"/>
              <a:chExt cx="2736304" cy="801007"/>
            </a:xfrm>
          </p:grpSpPr>
          <p:cxnSp>
            <p:nvCxnSpPr>
              <p:cNvPr id="433" name="직선 화살표 연결선 410"/>
              <p:cNvCxnSpPr/>
              <p:nvPr/>
            </p:nvCxnSpPr>
            <p:spPr>
              <a:xfrm>
                <a:off x="4572000" y="1988840"/>
                <a:ext cx="27363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34" name="직선 화살표 연결선 411"/>
              <p:cNvCxnSpPr/>
              <p:nvPr/>
            </p:nvCxnSpPr>
            <p:spPr>
              <a:xfrm flipV="1">
                <a:off x="4572000" y="1187833"/>
                <a:ext cx="0" cy="80100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6097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698" y="4806912"/>
            <a:ext cx="1405995" cy="104031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8929237" y="4424609"/>
            <a:ext cx="792666" cy="74115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056" y="1268760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>
                <a:solidFill>
                  <a:srgbClr val="000000"/>
                </a:solidFill>
              </a:rPr>
              <a:t>S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mall data holds meaningful information of spatial and time domain </a:t>
            </a:r>
          </a:p>
        </p:txBody>
      </p:sp>
      <p:cxnSp>
        <p:nvCxnSpPr>
          <p:cNvPr id="12" name="직선 연결선 9"/>
          <p:cNvCxnSpPr/>
          <p:nvPr/>
        </p:nvCxnSpPr>
        <p:spPr bwMode="auto">
          <a:xfrm>
            <a:off x="4953000" y="2024856"/>
            <a:ext cx="0" cy="397900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/>
          <p:cNvSpPr/>
          <p:nvPr/>
        </p:nvSpPr>
        <p:spPr bwMode="auto">
          <a:xfrm>
            <a:off x="332271" y="2024832"/>
            <a:ext cx="4536506" cy="2628304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Meaningful Small data</a:t>
            </a:r>
            <a:r>
              <a:rPr lang="en-US" altLang="ko-KR" sz="140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  <a:endParaRPr lang="en-US" altLang="ko-KR" sz="140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Meaningful small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data is a dataset that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contains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very specific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attributes</a:t>
            </a:r>
          </a:p>
          <a:p>
            <a:pPr marL="446088" lvl="1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Determine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current states and conditions  or may be generated by analyzing larger data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sets</a:t>
            </a:r>
            <a:endParaRPr lang="en-US" altLang="ko-KR" sz="1200" b="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Provides current detail information</a:t>
            </a:r>
          </a:p>
          <a:p>
            <a:pPr marL="446088" lvl="1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In a long-time history, small data can capture meaningful pattern of data with small set of samples</a:t>
            </a:r>
          </a:p>
          <a:p>
            <a:pPr marL="446088" lvl="1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In a spatial consideration, small data describes exact information around us, which is more valuable for the clear context-awareness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Data Processing for </a:t>
            </a:r>
            <a:r>
              <a:rPr lang="en-US" altLang="ko-KR" dirty="0" smtClean="0"/>
              <a:t>AI Systems</a:t>
            </a:r>
            <a:endParaRPr lang="ko-KR" altLang="en-US" dirty="0"/>
          </a:p>
        </p:txBody>
      </p:sp>
      <p:pic>
        <p:nvPicPr>
          <p:cNvPr id="452" name="그림 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525" y="2237813"/>
            <a:ext cx="3024336" cy="1381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40" y="4174748"/>
            <a:ext cx="1744626" cy="576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51" y="5382934"/>
            <a:ext cx="1744626" cy="580317"/>
          </a:xfrm>
          <a:prstGeom prst="rect">
            <a:avLst/>
          </a:prstGeom>
        </p:spPr>
      </p:pic>
      <p:sp>
        <p:nvSpPr>
          <p:cNvPr id="1098" name="오른쪽 화살표 158"/>
          <p:cNvSpPr/>
          <p:nvPr/>
        </p:nvSpPr>
        <p:spPr bwMode="auto">
          <a:xfrm rot="5400000">
            <a:off x="5988684" y="4994557"/>
            <a:ext cx="492338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5473" y="6007064"/>
            <a:ext cx="15167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0" kern="0" dirty="0" smtClean="0">
                <a:solidFill>
                  <a:srgbClr val="004785"/>
                </a:solidFill>
                <a:latin typeface="나눔고딕"/>
                <a:ea typeface="나눔고딕"/>
              </a:rPr>
              <a:t>Small data over time</a:t>
            </a:r>
            <a:endParaRPr lang="ko-KR" altLang="en-US" dirty="0"/>
          </a:p>
        </p:txBody>
      </p:sp>
      <p:pic>
        <p:nvPicPr>
          <p:cNvPr id="1102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8962211" y="4842524"/>
            <a:ext cx="68905" cy="91820"/>
          </a:xfrm>
          <a:prstGeom prst="rect">
            <a:avLst/>
          </a:prstGeom>
        </p:spPr>
      </p:pic>
      <p:pic>
        <p:nvPicPr>
          <p:cNvPr id="1105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8989876" y="4718007"/>
            <a:ext cx="96579" cy="96579"/>
          </a:xfrm>
          <a:prstGeom prst="rect">
            <a:avLst/>
          </a:prstGeom>
        </p:spPr>
      </p:pic>
      <p:pic>
        <p:nvPicPr>
          <p:cNvPr id="1106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151328" y="4809911"/>
            <a:ext cx="68905" cy="68905"/>
          </a:xfrm>
          <a:prstGeom prst="rect">
            <a:avLst/>
          </a:prstGeom>
        </p:spPr>
      </p:pic>
      <p:pic>
        <p:nvPicPr>
          <p:cNvPr id="1107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077986" y="4735381"/>
            <a:ext cx="68905" cy="91820"/>
          </a:xfrm>
          <a:prstGeom prst="rect">
            <a:avLst/>
          </a:prstGeom>
        </p:spPr>
      </p:pic>
      <p:pic>
        <p:nvPicPr>
          <p:cNvPr id="1108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9050529" y="4833072"/>
            <a:ext cx="81594" cy="68441"/>
          </a:xfrm>
          <a:prstGeom prst="rect">
            <a:avLst/>
          </a:prstGeom>
        </p:spPr>
      </p:pic>
      <p:pic>
        <p:nvPicPr>
          <p:cNvPr id="1109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253100" y="4801203"/>
            <a:ext cx="68441" cy="68441"/>
          </a:xfrm>
          <a:prstGeom prst="rect">
            <a:avLst/>
          </a:prstGeom>
        </p:spPr>
      </p:pic>
      <p:pic>
        <p:nvPicPr>
          <p:cNvPr id="1110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291418" y="4894618"/>
            <a:ext cx="68905" cy="68905"/>
          </a:xfrm>
          <a:prstGeom prst="rect">
            <a:avLst/>
          </a:prstGeom>
        </p:spPr>
      </p:pic>
      <p:pic>
        <p:nvPicPr>
          <p:cNvPr id="1111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156572" y="4683221"/>
            <a:ext cx="96579" cy="96579"/>
          </a:xfrm>
          <a:prstGeom prst="rect">
            <a:avLst/>
          </a:prstGeom>
        </p:spPr>
      </p:pic>
      <p:pic>
        <p:nvPicPr>
          <p:cNvPr id="1112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259249" y="4672097"/>
            <a:ext cx="68905" cy="91820"/>
          </a:xfrm>
          <a:prstGeom prst="rect">
            <a:avLst/>
          </a:prstGeom>
        </p:spPr>
      </p:pic>
      <p:pic>
        <p:nvPicPr>
          <p:cNvPr id="1113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101464" y="4617664"/>
            <a:ext cx="68441" cy="68441"/>
          </a:xfrm>
          <a:prstGeom prst="rect">
            <a:avLst/>
          </a:prstGeom>
        </p:spPr>
      </p:pic>
      <p:pic>
        <p:nvPicPr>
          <p:cNvPr id="1115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165172" y="4882900"/>
            <a:ext cx="96579" cy="96579"/>
          </a:xfrm>
          <a:prstGeom prst="rect">
            <a:avLst/>
          </a:prstGeom>
        </p:spPr>
      </p:pic>
      <p:pic>
        <p:nvPicPr>
          <p:cNvPr id="1116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293701" y="4585202"/>
            <a:ext cx="68905" cy="68905"/>
          </a:xfrm>
          <a:prstGeom prst="rect">
            <a:avLst/>
          </a:prstGeom>
        </p:spPr>
      </p:pic>
      <p:pic>
        <p:nvPicPr>
          <p:cNvPr id="1117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220359" y="4510672"/>
            <a:ext cx="68905" cy="91820"/>
          </a:xfrm>
          <a:prstGeom prst="rect">
            <a:avLst/>
          </a:prstGeom>
        </p:spPr>
      </p:pic>
      <p:pic>
        <p:nvPicPr>
          <p:cNvPr id="1118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9192902" y="4608363"/>
            <a:ext cx="81594" cy="68441"/>
          </a:xfrm>
          <a:prstGeom prst="rect">
            <a:avLst/>
          </a:prstGeom>
        </p:spPr>
      </p:pic>
      <p:pic>
        <p:nvPicPr>
          <p:cNvPr id="1119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395473" y="4576494"/>
            <a:ext cx="68441" cy="68441"/>
          </a:xfrm>
          <a:prstGeom prst="rect">
            <a:avLst/>
          </a:prstGeom>
        </p:spPr>
      </p:pic>
      <p:pic>
        <p:nvPicPr>
          <p:cNvPr id="1120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133441" y="4514617"/>
            <a:ext cx="68905" cy="68905"/>
          </a:xfrm>
          <a:prstGeom prst="rect">
            <a:avLst/>
          </a:prstGeom>
        </p:spPr>
      </p:pic>
      <p:pic>
        <p:nvPicPr>
          <p:cNvPr id="1121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298945" y="4458512"/>
            <a:ext cx="96579" cy="96579"/>
          </a:xfrm>
          <a:prstGeom prst="rect">
            <a:avLst/>
          </a:prstGeom>
        </p:spPr>
      </p:pic>
      <p:pic>
        <p:nvPicPr>
          <p:cNvPr id="1122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506804" y="4585202"/>
            <a:ext cx="68905" cy="91820"/>
          </a:xfrm>
          <a:prstGeom prst="rect">
            <a:avLst/>
          </a:prstGeom>
        </p:spPr>
      </p:pic>
      <p:pic>
        <p:nvPicPr>
          <p:cNvPr id="1123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063682" y="4931190"/>
            <a:ext cx="68441" cy="68441"/>
          </a:xfrm>
          <a:prstGeom prst="rect">
            <a:avLst/>
          </a:prstGeom>
        </p:spPr>
      </p:pic>
      <p:pic>
        <p:nvPicPr>
          <p:cNvPr id="1124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349502" y="4779553"/>
            <a:ext cx="96579" cy="96579"/>
          </a:xfrm>
          <a:prstGeom prst="rect">
            <a:avLst/>
          </a:prstGeom>
        </p:spPr>
      </p:pic>
      <p:pic>
        <p:nvPicPr>
          <p:cNvPr id="1125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510954" y="4871457"/>
            <a:ext cx="68905" cy="68905"/>
          </a:xfrm>
          <a:prstGeom prst="rect">
            <a:avLst/>
          </a:prstGeom>
        </p:spPr>
      </p:pic>
      <p:pic>
        <p:nvPicPr>
          <p:cNvPr id="1126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437612" y="4796927"/>
            <a:ext cx="68905" cy="91820"/>
          </a:xfrm>
          <a:prstGeom prst="rect">
            <a:avLst/>
          </a:prstGeom>
        </p:spPr>
      </p:pic>
      <p:pic>
        <p:nvPicPr>
          <p:cNvPr id="1127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9410155" y="4894618"/>
            <a:ext cx="81594" cy="68441"/>
          </a:xfrm>
          <a:prstGeom prst="rect">
            <a:avLst/>
          </a:prstGeom>
        </p:spPr>
      </p:pic>
      <p:pic>
        <p:nvPicPr>
          <p:cNvPr id="1128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612726" y="4862749"/>
            <a:ext cx="68441" cy="68441"/>
          </a:xfrm>
          <a:prstGeom prst="rect">
            <a:avLst/>
          </a:prstGeom>
        </p:spPr>
      </p:pic>
      <p:pic>
        <p:nvPicPr>
          <p:cNvPr id="1129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9356289" y="4695238"/>
            <a:ext cx="68905" cy="68905"/>
          </a:xfrm>
          <a:prstGeom prst="rect">
            <a:avLst/>
          </a:prstGeom>
        </p:spPr>
      </p:pic>
      <p:pic>
        <p:nvPicPr>
          <p:cNvPr id="1130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516198" y="4744767"/>
            <a:ext cx="96579" cy="96579"/>
          </a:xfrm>
          <a:prstGeom prst="rect">
            <a:avLst/>
          </a:prstGeom>
        </p:spPr>
      </p:pic>
      <p:pic>
        <p:nvPicPr>
          <p:cNvPr id="1131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618875" y="4749526"/>
            <a:ext cx="68905" cy="91820"/>
          </a:xfrm>
          <a:prstGeom prst="rect">
            <a:avLst/>
          </a:prstGeom>
        </p:spPr>
      </p:pic>
      <p:pic>
        <p:nvPicPr>
          <p:cNvPr id="1132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461090" y="4679210"/>
            <a:ext cx="68441" cy="6844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V="1">
            <a:off x="8753668" y="4902390"/>
            <a:ext cx="194618" cy="9724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33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9404316" y="4994786"/>
            <a:ext cx="68441" cy="68441"/>
          </a:xfrm>
          <a:prstGeom prst="rect">
            <a:avLst/>
          </a:prstGeom>
        </p:spPr>
      </p:pic>
      <p:pic>
        <p:nvPicPr>
          <p:cNvPr id="1134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9196268" y="4994002"/>
            <a:ext cx="96579" cy="96579"/>
          </a:xfrm>
          <a:prstGeom prst="rect">
            <a:avLst/>
          </a:prstGeom>
        </p:spPr>
      </p:pic>
      <p:pic>
        <p:nvPicPr>
          <p:cNvPr id="1135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9298945" y="4982878"/>
            <a:ext cx="68905" cy="91820"/>
          </a:xfrm>
          <a:prstGeom prst="rect">
            <a:avLst/>
          </a:prstGeom>
        </p:spPr>
      </p:pic>
      <p:sp>
        <p:nvSpPr>
          <p:cNvPr id="1169" name="Oval 1168"/>
          <p:cNvSpPr/>
          <p:nvPr/>
        </p:nvSpPr>
        <p:spPr bwMode="auto">
          <a:xfrm>
            <a:off x="7501178" y="4004248"/>
            <a:ext cx="792666" cy="741157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pic>
        <p:nvPicPr>
          <p:cNvPr id="1170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7534152" y="4422163"/>
            <a:ext cx="68905" cy="91820"/>
          </a:xfrm>
          <a:prstGeom prst="rect">
            <a:avLst/>
          </a:prstGeom>
        </p:spPr>
      </p:pic>
      <p:pic>
        <p:nvPicPr>
          <p:cNvPr id="1171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561817" y="4297646"/>
            <a:ext cx="96579" cy="96579"/>
          </a:xfrm>
          <a:prstGeom prst="rect">
            <a:avLst/>
          </a:prstGeom>
        </p:spPr>
      </p:pic>
      <p:pic>
        <p:nvPicPr>
          <p:cNvPr id="1172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723269" y="4389550"/>
            <a:ext cx="68905" cy="68905"/>
          </a:xfrm>
          <a:prstGeom prst="rect">
            <a:avLst/>
          </a:prstGeom>
        </p:spPr>
      </p:pic>
      <p:pic>
        <p:nvPicPr>
          <p:cNvPr id="1173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7649927" y="4315020"/>
            <a:ext cx="68905" cy="91820"/>
          </a:xfrm>
          <a:prstGeom prst="rect">
            <a:avLst/>
          </a:prstGeom>
        </p:spPr>
      </p:pic>
      <p:pic>
        <p:nvPicPr>
          <p:cNvPr id="1174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7622470" y="4412711"/>
            <a:ext cx="81594" cy="68441"/>
          </a:xfrm>
          <a:prstGeom prst="rect">
            <a:avLst/>
          </a:prstGeom>
        </p:spPr>
      </p:pic>
      <p:pic>
        <p:nvPicPr>
          <p:cNvPr id="1175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7825041" y="4380842"/>
            <a:ext cx="68441" cy="68441"/>
          </a:xfrm>
          <a:prstGeom prst="rect">
            <a:avLst/>
          </a:prstGeom>
        </p:spPr>
      </p:pic>
      <p:pic>
        <p:nvPicPr>
          <p:cNvPr id="1176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863359" y="4474257"/>
            <a:ext cx="68905" cy="68905"/>
          </a:xfrm>
          <a:prstGeom prst="rect">
            <a:avLst/>
          </a:prstGeom>
        </p:spPr>
      </p:pic>
      <p:pic>
        <p:nvPicPr>
          <p:cNvPr id="1177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728513" y="4262860"/>
            <a:ext cx="96579" cy="96579"/>
          </a:xfrm>
          <a:prstGeom prst="rect">
            <a:avLst/>
          </a:prstGeom>
        </p:spPr>
      </p:pic>
      <p:pic>
        <p:nvPicPr>
          <p:cNvPr id="1178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7831190" y="4251736"/>
            <a:ext cx="68905" cy="91820"/>
          </a:xfrm>
          <a:prstGeom prst="rect">
            <a:avLst/>
          </a:prstGeom>
        </p:spPr>
      </p:pic>
      <p:pic>
        <p:nvPicPr>
          <p:cNvPr id="1179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7673405" y="4197303"/>
            <a:ext cx="68441" cy="68441"/>
          </a:xfrm>
          <a:prstGeom prst="rect">
            <a:avLst/>
          </a:prstGeom>
        </p:spPr>
      </p:pic>
      <p:pic>
        <p:nvPicPr>
          <p:cNvPr id="1180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737113" y="4462539"/>
            <a:ext cx="96579" cy="96579"/>
          </a:xfrm>
          <a:prstGeom prst="rect">
            <a:avLst/>
          </a:prstGeom>
        </p:spPr>
      </p:pic>
      <p:pic>
        <p:nvPicPr>
          <p:cNvPr id="1181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865642" y="4164841"/>
            <a:ext cx="68905" cy="68905"/>
          </a:xfrm>
          <a:prstGeom prst="rect">
            <a:avLst/>
          </a:prstGeom>
        </p:spPr>
      </p:pic>
      <p:pic>
        <p:nvPicPr>
          <p:cNvPr id="1182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7792300" y="4090311"/>
            <a:ext cx="68905" cy="91820"/>
          </a:xfrm>
          <a:prstGeom prst="rect">
            <a:avLst/>
          </a:prstGeom>
        </p:spPr>
      </p:pic>
      <p:pic>
        <p:nvPicPr>
          <p:cNvPr id="1183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7764843" y="4188002"/>
            <a:ext cx="81594" cy="68441"/>
          </a:xfrm>
          <a:prstGeom prst="rect">
            <a:avLst/>
          </a:prstGeom>
        </p:spPr>
      </p:pic>
      <p:pic>
        <p:nvPicPr>
          <p:cNvPr id="1184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7967414" y="4156133"/>
            <a:ext cx="68441" cy="68441"/>
          </a:xfrm>
          <a:prstGeom prst="rect">
            <a:avLst/>
          </a:prstGeom>
        </p:spPr>
      </p:pic>
      <p:pic>
        <p:nvPicPr>
          <p:cNvPr id="1185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705382" y="4094256"/>
            <a:ext cx="68905" cy="68905"/>
          </a:xfrm>
          <a:prstGeom prst="rect">
            <a:avLst/>
          </a:prstGeom>
        </p:spPr>
      </p:pic>
      <p:pic>
        <p:nvPicPr>
          <p:cNvPr id="1186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870886" y="4038151"/>
            <a:ext cx="96579" cy="96579"/>
          </a:xfrm>
          <a:prstGeom prst="rect">
            <a:avLst/>
          </a:prstGeom>
        </p:spPr>
      </p:pic>
      <p:pic>
        <p:nvPicPr>
          <p:cNvPr id="1187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8078745" y="4164841"/>
            <a:ext cx="68905" cy="91820"/>
          </a:xfrm>
          <a:prstGeom prst="rect">
            <a:avLst/>
          </a:prstGeom>
        </p:spPr>
      </p:pic>
      <p:pic>
        <p:nvPicPr>
          <p:cNvPr id="1188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7635623" y="4510829"/>
            <a:ext cx="68441" cy="68441"/>
          </a:xfrm>
          <a:prstGeom prst="rect">
            <a:avLst/>
          </a:prstGeom>
        </p:spPr>
      </p:pic>
      <p:pic>
        <p:nvPicPr>
          <p:cNvPr id="1189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921443" y="4359192"/>
            <a:ext cx="96579" cy="96579"/>
          </a:xfrm>
          <a:prstGeom prst="rect">
            <a:avLst/>
          </a:prstGeom>
        </p:spPr>
      </p:pic>
      <p:pic>
        <p:nvPicPr>
          <p:cNvPr id="1190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8082895" y="4451096"/>
            <a:ext cx="68905" cy="68905"/>
          </a:xfrm>
          <a:prstGeom prst="rect">
            <a:avLst/>
          </a:prstGeom>
        </p:spPr>
      </p:pic>
      <p:pic>
        <p:nvPicPr>
          <p:cNvPr id="1191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8009553" y="4376566"/>
            <a:ext cx="68905" cy="91820"/>
          </a:xfrm>
          <a:prstGeom prst="rect">
            <a:avLst/>
          </a:prstGeom>
        </p:spPr>
      </p:pic>
      <p:pic>
        <p:nvPicPr>
          <p:cNvPr id="1192" name="그림 8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26434" r="53855" b="53442"/>
          <a:stretch/>
        </p:blipFill>
        <p:spPr>
          <a:xfrm flipH="1">
            <a:off x="7982096" y="4474257"/>
            <a:ext cx="81594" cy="68441"/>
          </a:xfrm>
          <a:prstGeom prst="rect">
            <a:avLst/>
          </a:prstGeom>
        </p:spPr>
      </p:pic>
      <p:pic>
        <p:nvPicPr>
          <p:cNvPr id="1193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8184667" y="4442388"/>
            <a:ext cx="68441" cy="68441"/>
          </a:xfrm>
          <a:prstGeom prst="rect">
            <a:avLst/>
          </a:prstGeom>
        </p:spPr>
      </p:pic>
      <p:pic>
        <p:nvPicPr>
          <p:cNvPr id="1194" name="그림 49" descr="1451283235_data_configurati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928230" y="4274877"/>
            <a:ext cx="68905" cy="68905"/>
          </a:xfrm>
          <a:prstGeom prst="rect">
            <a:avLst/>
          </a:prstGeom>
        </p:spPr>
      </p:pic>
      <p:pic>
        <p:nvPicPr>
          <p:cNvPr id="1195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8088139" y="4324406"/>
            <a:ext cx="96579" cy="96579"/>
          </a:xfrm>
          <a:prstGeom prst="rect">
            <a:avLst/>
          </a:prstGeom>
        </p:spPr>
      </p:pic>
      <p:pic>
        <p:nvPicPr>
          <p:cNvPr id="1196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8190816" y="4329165"/>
            <a:ext cx="68905" cy="91820"/>
          </a:xfrm>
          <a:prstGeom prst="rect">
            <a:avLst/>
          </a:prstGeom>
        </p:spPr>
      </p:pic>
      <p:pic>
        <p:nvPicPr>
          <p:cNvPr id="1197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8033031" y="4258849"/>
            <a:ext cx="68441" cy="68441"/>
          </a:xfrm>
          <a:prstGeom prst="rect">
            <a:avLst/>
          </a:prstGeom>
        </p:spPr>
      </p:pic>
      <p:cxnSp>
        <p:nvCxnSpPr>
          <p:cNvPr id="1198" name="Straight Connector 1197"/>
          <p:cNvCxnSpPr>
            <a:endCxn id="1169" idx="4"/>
          </p:cNvCxnSpPr>
          <p:nvPr/>
        </p:nvCxnSpPr>
        <p:spPr bwMode="auto">
          <a:xfrm flipH="1" flipV="1">
            <a:off x="7897511" y="4745405"/>
            <a:ext cx="211028" cy="17220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99" name="그림 64" descr="1451285150_tree_structur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H="1">
            <a:off x="7976257" y="4574425"/>
            <a:ext cx="68441" cy="68441"/>
          </a:xfrm>
          <a:prstGeom prst="rect">
            <a:avLst/>
          </a:prstGeom>
        </p:spPr>
      </p:pic>
      <p:pic>
        <p:nvPicPr>
          <p:cNvPr id="1200" name="그림 55" descr="1451283557_solar_panel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7768209" y="4573641"/>
            <a:ext cx="96579" cy="96579"/>
          </a:xfrm>
          <a:prstGeom prst="rect">
            <a:avLst/>
          </a:prstGeom>
        </p:spPr>
      </p:pic>
      <p:pic>
        <p:nvPicPr>
          <p:cNvPr id="1201" name="그림 8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t="67470" r="61709" b="8460"/>
          <a:stretch/>
        </p:blipFill>
        <p:spPr>
          <a:xfrm flipH="1">
            <a:off x="7870886" y="4562517"/>
            <a:ext cx="68905" cy="918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95" y="3885164"/>
            <a:ext cx="416889" cy="416889"/>
          </a:xfrm>
          <a:prstGeom prst="rect">
            <a:avLst/>
          </a:prstGeom>
        </p:spPr>
      </p:pic>
      <p:sp>
        <p:nvSpPr>
          <p:cNvPr id="1203" name="Rectangle 1202"/>
          <p:cNvSpPr/>
          <p:nvPr/>
        </p:nvSpPr>
        <p:spPr>
          <a:xfrm>
            <a:off x="7567695" y="6007064"/>
            <a:ext cx="16850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0" kern="0" dirty="0" smtClean="0">
                <a:solidFill>
                  <a:srgbClr val="004785"/>
                </a:solidFill>
                <a:latin typeface="나눔고딕"/>
                <a:ea typeface="나눔고딕"/>
              </a:rPr>
              <a:t>Small data around user</a:t>
            </a:r>
            <a:endParaRPr lang="ko-KR" altLang="en-US" dirty="0"/>
          </a:p>
        </p:txBody>
      </p:sp>
      <p:sp>
        <p:nvSpPr>
          <p:cNvPr id="1204" name="Rectangle 1203"/>
          <p:cNvSpPr/>
          <p:nvPr/>
        </p:nvSpPr>
        <p:spPr>
          <a:xfrm>
            <a:off x="6223160" y="3671446"/>
            <a:ext cx="22108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0" kern="0" dirty="0" smtClean="0">
                <a:solidFill>
                  <a:srgbClr val="004785"/>
                </a:solidFill>
                <a:latin typeface="나눔고딕"/>
                <a:ea typeface="나눔고딕"/>
              </a:rPr>
              <a:t>Small data which is meaningful</a:t>
            </a:r>
            <a:endParaRPr lang="ko-KR" altLang="en-US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8600631" y="4842524"/>
            <a:ext cx="187230" cy="323242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60739" y="4583522"/>
            <a:ext cx="4748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0" kern="0" dirty="0" smtClean="0">
                <a:solidFill>
                  <a:srgbClr val="00B050"/>
                </a:solidFill>
                <a:latin typeface="나눔고딕"/>
                <a:ea typeface="나눔고딕"/>
              </a:rPr>
              <a:t>User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4" y="280928"/>
            <a:ext cx="9151937" cy="369332"/>
          </a:xfrm>
        </p:spPr>
        <p:txBody>
          <a:bodyPr/>
          <a:lstStyle/>
          <a:p>
            <a:r>
              <a:rPr lang="en-US" altLang="ko-KR" dirty="0"/>
              <a:t>Small Data Processing for </a:t>
            </a:r>
            <a:r>
              <a:rPr lang="en-US" altLang="ko-KR" dirty="0" smtClean="0"/>
              <a:t>AI Systems</a:t>
            </a:r>
            <a:endParaRPr lang="ko-KR" altLang="en-US" dirty="0"/>
          </a:p>
        </p:txBody>
      </p:sp>
      <p:cxnSp>
        <p:nvCxnSpPr>
          <p:cNvPr id="8" name="직선 연결선 9"/>
          <p:cNvCxnSpPr/>
          <p:nvPr/>
        </p:nvCxnSpPr>
        <p:spPr bwMode="auto">
          <a:xfrm>
            <a:off x="4950971" y="1916819"/>
            <a:ext cx="0" cy="432049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458056" y="1068125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Small data processing architecture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704526" y="1808808"/>
            <a:ext cx="3816426" cy="2232247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Small data service feature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Easy to create and access to our data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Solving real world problem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Learning new experiences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Real-time decision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Management of near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including us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04526" y="3717032"/>
            <a:ext cx="3931015" cy="2232247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Small data system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Bridge real </a:t>
            </a:r>
            <a:r>
              <a:rPr lang="en-US" altLang="ko-KR" sz="1200" b="0" dirty="0">
                <a:solidFill>
                  <a:srgbClr val="000000"/>
                </a:solidFill>
                <a:cs typeface="Arial" panose="020B0604020202020204" pitchFamily="34" charset="0"/>
              </a:rPr>
              <a:t>world data to the </a:t>
            </a: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cloud</a:t>
            </a: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Connect to cloud big data service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Enable to collaborate with big data service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Local intelligence for the </a:t>
            </a:r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service</a:t>
            </a:r>
            <a:endParaRPr lang="en-US" altLang="ko-KR" sz="140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Filtering and transforming Data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Learning or passing relatively less-clear data to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91" y="2060848"/>
            <a:ext cx="2250260" cy="1452405"/>
          </a:xfrm>
          <a:prstGeom prst="rect">
            <a:avLst/>
          </a:prstGeom>
        </p:spPr>
      </p:pic>
      <p:sp>
        <p:nvSpPr>
          <p:cNvPr id="108" name="직사각형 304"/>
          <p:cNvSpPr>
            <a:spLocks noChangeArrowheads="1"/>
          </p:cNvSpPr>
          <p:nvPr/>
        </p:nvSpPr>
        <p:spPr bwMode="auto">
          <a:xfrm>
            <a:off x="7833320" y="2060848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Cloud intelligence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09" name="직사각형 304"/>
          <p:cNvSpPr>
            <a:spLocks noChangeArrowheads="1"/>
          </p:cNvSpPr>
          <p:nvPr/>
        </p:nvSpPr>
        <p:spPr bwMode="auto">
          <a:xfrm>
            <a:off x="7833320" y="263691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 Intelligence</a:t>
            </a:r>
          </a:p>
        </p:txBody>
      </p:sp>
      <p:sp>
        <p:nvSpPr>
          <p:cNvPr id="110" name="직사각형 304"/>
          <p:cNvSpPr>
            <a:spLocks noChangeArrowheads="1"/>
          </p:cNvSpPr>
          <p:nvPr/>
        </p:nvSpPr>
        <p:spPr bwMode="auto">
          <a:xfrm>
            <a:off x="7833320" y="3220437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Devices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11" name="직사각형 304"/>
          <p:cNvSpPr>
            <a:spLocks noChangeArrowheads="1"/>
          </p:cNvSpPr>
          <p:nvPr/>
        </p:nvSpPr>
        <p:spPr bwMode="auto">
          <a:xfrm>
            <a:off x="5377791" y="4109096"/>
            <a:ext cx="4166602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Cloud intelligence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12" name="직사각형 304"/>
          <p:cNvSpPr>
            <a:spLocks noChangeArrowheads="1"/>
          </p:cNvSpPr>
          <p:nvPr/>
        </p:nvSpPr>
        <p:spPr bwMode="auto">
          <a:xfrm>
            <a:off x="5377791" y="4964614"/>
            <a:ext cx="4166602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 intelligence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13" name="직사각형 304"/>
          <p:cNvSpPr>
            <a:spLocks noChangeArrowheads="1"/>
          </p:cNvSpPr>
          <p:nvPr/>
        </p:nvSpPr>
        <p:spPr bwMode="auto">
          <a:xfrm>
            <a:off x="5377791" y="5805264"/>
            <a:ext cx="4166602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spc="-70" noProof="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Devices</a:t>
            </a:r>
            <a:endParaRPr kumimoji="1" lang="en-US" altLang="ko-KR" sz="1100" b="0" i="0" u="none" strike="noStrike" kern="1200" cap="none" spc="-7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14" name="오른쪽 화살표 158"/>
          <p:cNvSpPr/>
          <p:nvPr/>
        </p:nvSpPr>
        <p:spPr bwMode="auto">
          <a:xfrm rot="16200000">
            <a:off x="6996277" y="5636171"/>
            <a:ext cx="614070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5" name="오른쪽 화살표 158"/>
          <p:cNvSpPr/>
          <p:nvPr/>
        </p:nvSpPr>
        <p:spPr bwMode="auto">
          <a:xfrm rot="16200000">
            <a:off x="6990203" y="4708667"/>
            <a:ext cx="614070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8" name="오른쪽 화살표 158"/>
          <p:cNvSpPr/>
          <p:nvPr/>
        </p:nvSpPr>
        <p:spPr bwMode="auto">
          <a:xfrm rot="5400000">
            <a:off x="8540471" y="4628059"/>
            <a:ext cx="614070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9" name="오른쪽 화살표 158"/>
          <p:cNvSpPr/>
          <p:nvPr/>
        </p:nvSpPr>
        <p:spPr bwMode="auto">
          <a:xfrm rot="5400000">
            <a:off x="8543606" y="5458153"/>
            <a:ext cx="614070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24718" y="5569628"/>
            <a:ext cx="5873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a</a:t>
            </a:r>
            <a:r>
              <a:rPr kumimoji="1" lang="en-US" altLang="ko-KR" sz="110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ll data</a:t>
            </a:r>
            <a:endParaRPr kumimoji="1" lang="en-US" altLang="ko-KR" sz="1100" b="0" spc="-7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690810" y="4686386"/>
            <a:ext cx="5873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a</a:t>
            </a:r>
            <a:r>
              <a:rPr kumimoji="1" lang="en-US" altLang="ko-KR" sz="110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ll data</a:t>
            </a:r>
            <a:endParaRPr kumimoji="1" lang="en-US" altLang="ko-KR" sz="1100" b="0" spc="-7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631720" y="4100025"/>
            <a:ext cx="6428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  <a:t>c</a:t>
            </a:r>
            <a:r>
              <a:rPr kumimoji="1" lang="en-US" altLang="ko-KR" sz="1100" b="0" spc="-70" dirty="0" smtClean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  <a:t>o-work</a:t>
            </a:r>
            <a:endParaRPr kumimoji="1" lang="en-US" altLang="ko-KR" sz="1100" b="0" spc="-70" dirty="0">
              <a:solidFill>
                <a:srgbClr val="C00000"/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2" name="오른쪽 화살표 158"/>
          <p:cNvSpPr/>
          <p:nvPr/>
        </p:nvSpPr>
        <p:spPr bwMode="auto">
          <a:xfrm rot="16200000">
            <a:off x="7650032" y="5622351"/>
            <a:ext cx="614070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3" name="오른쪽 화살표 158"/>
          <p:cNvSpPr/>
          <p:nvPr/>
        </p:nvSpPr>
        <p:spPr bwMode="auto">
          <a:xfrm rot="16200000">
            <a:off x="7702847" y="4665117"/>
            <a:ext cx="273094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384159" y="4653136"/>
            <a:ext cx="4491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error</a:t>
            </a:r>
            <a:endParaRPr kumimoji="1" lang="en-US" altLang="ko-KR" sz="1100" b="0" spc="-7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638537" y="4938735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0" spc="-70" dirty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  <a:t>s</a:t>
            </a:r>
            <a:r>
              <a:rPr kumimoji="1" lang="en-US" altLang="ko-KR" sz="900" b="0" spc="-70" dirty="0" smtClean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  <a:t>mall data</a:t>
            </a:r>
            <a:br>
              <a:rPr kumimoji="1" lang="en-US" altLang="ko-KR" sz="900" b="0" spc="-70" dirty="0" smtClean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</a:br>
            <a:r>
              <a:rPr kumimoji="1" lang="en-US" altLang="ko-KR" sz="900" b="0" spc="-70" dirty="0" smtClean="0">
                <a:solidFill>
                  <a:srgbClr val="C00000"/>
                </a:solidFill>
                <a:latin typeface="맑은 고딕" panose="020B0503020000020004" pitchFamily="50" charset="-127"/>
                <a:cs typeface="굴림" pitchFamily="50" charset="-127"/>
              </a:rPr>
              <a:t>processing</a:t>
            </a:r>
            <a:endParaRPr kumimoji="1" lang="en-US" altLang="ko-KR" sz="900" b="0" spc="-70" dirty="0">
              <a:solidFill>
                <a:srgbClr val="C00000"/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8841432" y="4503422"/>
            <a:ext cx="8585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Intelligence</a:t>
            </a:r>
            <a:b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</a:br>
            <a: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41432" y="5374377"/>
            <a:ext cx="8585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Intelligence</a:t>
            </a:r>
            <a:b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</a:br>
            <a:r>
              <a:rPr kumimoji="1" lang="en-US" altLang="ko-KR" sz="105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set</a:t>
            </a:r>
          </a:p>
        </p:txBody>
      </p:sp>
      <p:sp>
        <p:nvSpPr>
          <p:cNvPr id="29" name="오른쪽 화살표 158"/>
          <p:cNvSpPr/>
          <p:nvPr/>
        </p:nvSpPr>
        <p:spPr bwMode="auto">
          <a:xfrm rot="5400000">
            <a:off x="7862864" y="4665117"/>
            <a:ext cx="273094" cy="156164"/>
          </a:xfrm>
          <a:prstGeom prst="rightArrow">
            <a:avLst>
              <a:gd name="adj1" fmla="val 50000"/>
              <a:gd name="adj2" fmla="val 5576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4877" y="4653136"/>
            <a:ext cx="5796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update</a:t>
            </a:r>
            <a:endParaRPr kumimoji="1" lang="en-US" altLang="ko-KR" sz="1100" b="0" spc="-7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04734" y="4100025"/>
            <a:ext cx="5652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rgbClr val="000000"/>
                </a:solidFill>
                <a:latin typeface="맑은 고딕" panose="020B0503020000020004" pitchFamily="50" charset="-127"/>
                <a:cs typeface="굴림" pitchFamily="50" charset="-127"/>
              </a:rPr>
              <a:t>engine</a:t>
            </a:r>
            <a:endParaRPr kumimoji="1" lang="en-US" altLang="ko-KR" sz="1100" b="0" spc="-70" dirty="0">
              <a:solidFill>
                <a:srgbClr val="000000"/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53400" y="4100025"/>
            <a:ext cx="5652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rgbClr val="000000"/>
                </a:solidFill>
                <a:latin typeface="맑은 고딕" panose="020B0503020000020004" pitchFamily="50" charset="-127"/>
                <a:cs typeface="굴림" pitchFamily="50" charset="-127"/>
              </a:rPr>
              <a:t>engine</a:t>
            </a:r>
            <a:endParaRPr kumimoji="1" lang="en-US" altLang="ko-KR" sz="1100" b="0" spc="-70" dirty="0">
              <a:solidFill>
                <a:srgbClr val="000000"/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9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409575" y="25571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Fit intelligence performance in system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543" y="977174"/>
            <a:ext cx="8905945" cy="1661993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Tuning parameter to improve performance for embedded systems</a:t>
            </a:r>
            <a:endParaRPr lang="en-US" altLang="ko-KR" sz="1800" b="0" dirty="0" smtClean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Learning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Rate – neuron system on processing stress</a:t>
            </a:r>
            <a:endParaRPr lang="en-US" altLang="ko-KR" sz="1400" b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Network Topology –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select whether wide or deep </a:t>
            </a:r>
            <a:endParaRPr lang="en-US" altLang="ko-KR" sz="1400" b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Accuracy of sub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AI  </a:t>
            </a:r>
            <a:r>
              <a:rPr lang="en-US" altLang="ko-KR" sz="1400" b="0" dirty="0">
                <a:solidFill>
                  <a:srgbClr val="000000"/>
                </a:solidFill>
              </a:rPr>
              <a:t>system can be managed from central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AI 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Dropout: randomly drop units (along with their connections)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from </a:t>
            </a:r>
            <a:r>
              <a:rPr lang="en-US" altLang="ko-KR" sz="1400" b="0" dirty="0">
                <a:solidFill>
                  <a:srgbClr val="000000"/>
                </a:solidFill>
              </a:rPr>
              <a:t>the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neural network </a:t>
            </a:r>
            <a:r>
              <a:rPr lang="en-US" altLang="ko-KR" sz="1400" b="0" dirty="0">
                <a:solidFill>
                  <a:srgbClr val="000000"/>
                </a:solidFill>
              </a:rPr>
              <a:t>during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training</a:t>
            </a:r>
            <a:endParaRPr lang="en-US" altLang="ko-KR" sz="1400" b="0" dirty="0">
              <a:solidFill>
                <a:srgbClr val="0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3814" y="5960919"/>
            <a:ext cx="68987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/>
              <a:t>* </a:t>
            </a:r>
            <a:r>
              <a:rPr lang="en-US" altLang="ko-KR" sz="1000" b="0" dirty="0" smtClean="0"/>
              <a:t> “Dropout</a:t>
            </a:r>
            <a:r>
              <a:rPr lang="en-US" altLang="ko-KR" sz="1000" b="0" dirty="0"/>
              <a:t>: A Simple Way to Prevent Neural Networks from Overfitting”, </a:t>
            </a:r>
            <a:r>
              <a:rPr lang="en-US" altLang="ko-KR" sz="1000" b="0" dirty="0" err="1"/>
              <a:t>Nitish</a:t>
            </a:r>
            <a:r>
              <a:rPr lang="en-US" altLang="ko-KR" sz="1000" b="0" dirty="0"/>
              <a:t> Srivastava, University of Toronto</a:t>
            </a:r>
          </a:p>
          <a:p>
            <a:pPr algn="l"/>
            <a:r>
              <a:rPr lang="en-US" altLang="ko-KR" sz="1000" b="0" dirty="0" smtClean="0"/>
              <a:t>*  “</a:t>
            </a:r>
            <a:r>
              <a:rPr lang="en-US" altLang="ko-KR" sz="1000" b="0" dirty="0"/>
              <a:t>Wide &amp; Deep Learning: Better Together with </a:t>
            </a:r>
            <a:r>
              <a:rPr lang="en-US" altLang="ko-KR" sz="1000" b="0" dirty="0" err="1"/>
              <a:t>TensorFlow</a:t>
            </a:r>
            <a:r>
              <a:rPr lang="en-US" altLang="ko-KR" sz="1000" b="0" dirty="0"/>
              <a:t> “, </a:t>
            </a:r>
            <a:r>
              <a:rPr lang="en-US" altLang="ko-KR" sz="1000" b="0" dirty="0" err="1"/>
              <a:t>Heng-Tze</a:t>
            </a:r>
            <a:r>
              <a:rPr lang="en-US" altLang="ko-KR" sz="1000" b="0" dirty="0"/>
              <a:t> Cheng</a:t>
            </a:r>
            <a:r>
              <a:rPr lang="en-US" altLang="ko-KR" sz="1000" b="0" dirty="0" smtClean="0"/>
              <a:t>, </a:t>
            </a:r>
            <a:r>
              <a:rPr lang="en-US" altLang="ko-KR" sz="1000" b="0" dirty="0"/>
              <a:t>Google Research, </a:t>
            </a:r>
            <a:r>
              <a:rPr lang="en-US" altLang="ko-KR" sz="1000" b="0" dirty="0" smtClean="0"/>
              <a:t>2014</a:t>
            </a:r>
          </a:p>
          <a:p>
            <a:pPr algn="l"/>
            <a:r>
              <a:rPr lang="en-US" altLang="ko-KR" sz="1000" b="0" dirty="0"/>
              <a:t>* </a:t>
            </a:r>
            <a:r>
              <a:rPr lang="en-US" altLang="ko-KR" sz="1000" b="0" dirty="0" smtClean="0"/>
              <a:t> “</a:t>
            </a:r>
            <a:r>
              <a:rPr lang="en-US" altLang="ko-KR" sz="1000" b="0" dirty="0"/>
              <a:t>How To Improve Deep Learning Performance “, </a:t>
            </a:r>
            <a:r>
              <a:rPr lang="en-US" altLang="ko-KR" sz="1000" b="0" dirty="0" smtClean="0"/>
              <a:t>Jason Brownlee, machinelearningmastery.com, 2016</a:t>
            </a:r>
            <a:endParaRPr lang="en-US" altLang="ko-KR" sz="1000" b="0" dirty="0"/>
          </a:p>
        </p:txBody>
      </p:sp>
      <p:grpSp>
        <p:nvGrpSpPr>
          <p:cNvPr id="44" name="그룹 162"/>
          <p:cNvGrpSpPr/>
          <p:nvPr/>
        </p:nvGrpSpPr>
        <p:grpSpPr>
          <a:xfrm>
            <a:off x="5172437" y="2990550"/>
            <a:ext cx="4128264" cy="2695446"/>
            <a:chOff x="865883" y="1179908"/>
            <a:chExt cx="4128264" cy="2695446"/>
          </a:xfrm>
        </p:grpSpPr>
        <p:grpSp>
          <p:nvGrpSpPr>
            <p:cNvPr id="45" name="그룹 163"/>
            <p:cNvGrpSpPr/>
            <p:nvPr/>
          </p:nvGrpSpPr>
          <p:grpSpPr>
            <a:xfrm>
              <a:off x="884061" y="1179908"/>
              <a:ext cx="1621854" cy="2318289"/>
              <a:chOff x="884061" y="1179908"/>
              <a:chExt cx="1621854" cy="2318289"/>
            </a:xfrm>
          </p:grpSpPr>
          <p:sp>
            <p:nvSpPr>
              <p:cNvPr id="94" name="타원 212"/>
              <p:cNvSpPr>
                <a:spLocks noChangeAspect="1"/>
              </p:cNvSpPr>
              <p:nvPr/>
            </p:nvSpPr>
            <p:spPr>
              <a:xfrm>
                <a:off x="1605748" y="1179908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213"/>
              <p:cNvSpPr>
                <a:spLocks noChangeAspect="1"/>
              </p:cNvSpPr>
              <p:nvPr/>
            </p:nvSpPr>
            <p:spPr>
              <a:xfrm>
                <a:off x="886154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214"/>
              <p:cNvSpPr>
                <a:spLocks noChangeAspect="1"/>
              </p:cNvSpPr>
              <p:nvPr/>
            </p:nvSpPr>
            <p:spPr>
              <a:xfrm>
                <a:off x="1606234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215"/>
              <p:cNvSpPr>
                <a:spLocks noChangeAspect="1"/>
              </p:cNvSpPr>
              <p:nvPr/>
            </p:nvSpPr>
            <p:spPr>
              <a:xfrm>
                <a:off x="1259632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216"/>
              <p:cNvSpPr>
                <a:spLocks noChangeAspect="1"/>
              </p:cNvSpPr>
              <p:nvPr/>
            </p:nvSpPr>
            <p:spPr>
              <a:xfrm>
                <a:off x="1979712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217"/>
              <p:cNvSpPr>
                <a:spLocks noChangeAspect="1"/>
              </p:cNvSpPr>
              <p:nvPr/>
            </p:nvSpPr>
            <p:spPr>
              <a:xfrm>
                <a:off x="2325915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직선 화살표 연결선 218"/>
              <p:cNvCxnSpPr>
                <a:stCxn id="95" idx="7"/>
                <a:endCxn id="94" idx="3"/>
              </p:cNvCxnSpPr>
              <p:nvPr/>
            </p:nvCxnSpPr>
            <p:spPr>
              <a:xfrm flipV="1">
                <a:off x="1039794" y="1333548"/>
                <a:ext cx="592314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219"/>
              <p:cNvCxnSpPr>
                <a:stCxn id="97" idx="7"/>
                <a:endCxn id="94" idx="3"/>
              </p:cNvCxnSpPr>
              <p:nvPr/>
            </p:nvCxnSpPr>
            <p:spPr>
              <a:xfrm flipV="1">
                <a:off x="1413272" y="1333548"/>
                <a:ext cx="218836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220"/>
              <p:cNvCxnSpPr>
                <a:stCxn id="96" idx="0"/>
                <a:endCxn id="94" idx="4"/>
              </p:cNvCxnSpPr>
              <p:nvPr/>
            </p:nvCxnSpPr>
            <p:spPr>
              <a:xfrm flipH="1" flipV="1">
                <a:off x="1695748" y="1359908"/>
                <a:ext cx="486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221"/>
              <p:cNvCxnSpPr>
                <a:stCxn id="98" idx="1"/>
                <a:endCxn id="94" idx="5"/>
              </p:cNvCxnSpPr>
              <p:nvPr/>
            </p:nvCxnSpPr>
            <p:spPr>
              <a:xfrm flipH="1" flipV="1">
                <a:off x="1759388" y="1333548"/>
                <a:ext cx="246684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222"/>
              <p:cNvCxnSpPr>
                <a:stCxn id="99" idx="1"/>
                <a:endCxn id="94" idx="5"/>
              </p:cNvCxnSpPr>
              <p:nvPr/>
            </p:nvCxnSpPr>
            <p:spPr>
              <a:xfrm flipH="1" flipV="1">
                <a:off x="1759388" y="1333548"/>
                <a:ext cx="592887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타원 223"/>
              <p:cNvSpPr>
                <a:spLocks noChangeAspect="1"/>
              </p:cNvSpPr>
              <p:nvPr/>
            </p:nvSpPr>
            <p:spPr>
              <a:xfrm>
                <a:off x="890173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224"/>
              <p:cNvSpPr>
                <a:spLocks noChangeAspect="1"/>
              </p:cNvSpPr>
              <p:nvPr/>
            </p:nvSpPr>
            <p:spPr>
              <a:xfrm>
                <a:off x="1606234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225"/>
              <p:cNvSpPr>
                <a:spLocks noChangeAspect="1"/>
              </p:cNvSpPr>
              <p:nvPr/>
            </p:nvSpPr>
            <p:spPr>
              <a:xfrm>
                <a:off x="1259632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226"/>
              <p:cNvSpPr>
                <a:spLocks noChangeAspect="1"/>
              </p:cNvSpPr>
              <p:nvPr/>
            </p:nvSpPr>
            <p:spPr>
              <a:xfrm>
                <a:off x="1979712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227"/>
              <p:cNvSpPr>
                <a:spLocks noChangeAspect="1"/>
              </p:cNvSpPr>
              <p:nvPr/>
            </p:nvSpPr>
            <p:spPr>
              <a:xfrm>
                <a:off x="2325915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" name="직선 화살표 연결선 228"/>
              <p:cNvCxnSpPr>
                <a:stCxn id="105" idx="7"/>
                <a:endCxn id="96" idx="3"/>
              </p:cNvCxnSpPr>
              <p:nvPr/>
            </p:nvCxnSpPr>
            <p:spPr>
              <a:xfrm flipV="1">
                <a:off x="1043813" y="2044345"/>
                <a:ext cx="58878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229"/>
              <p:cNvCxnSpPr>
                <a:stCxn id="107" idx="7"/>
                <a:endCxn id="96" idx="3"/>
              </p:cNvCxnSpPr>
              <p:nvPr/>
            </p:nvCxnSpPr>
            <p:spPr>
              <a:xfrm flipV="1">
                <a:off x="1413272" y="2044345"/>
                <a:ext cx="21932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230"/>
              <p:cNvCxnSpPr>
                <a:stCxn id="106" idx="0"/>
                <a:endCxn id="96" idx="4"/>
              </p:cNvCxnSpPr>
              <p:nvPr/>
            </p:nvCxnSpPr>
            <p:spPr>
              <a:xfrm flipV="1">
                <a:off x="1696234" y="2070705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231"/>
              <p:cNvCxnSpPr>
                <a:stCxn id="108" idx="1"/>
                <a:endCxn id="96" idx="5"/>
              </p:cNvCxnSpPr>
              <p:nvPr/>
            </p:nvCxnSpPr>
            <p:spPr>
              <a:xfrm flipH="1" flipV="1">
                <a:off x="1759874" y="2044345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232"/>
              <p:cNvCxnSpPr>
                <a:stCxn id="109" idx="1"/>
                <a:endCxn id="96" idx="5"/>
              </p:cNvCxnSpPr>
              <p:nvPr/>
            </p:nvCxnSpPr>
            <p:spPr>
              <a:xfrm flipH="1" flipV="1">
                <a:off x="1759874" y="2044345"/>
                <a:ext cx="59240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233"/>
              <p:cNvCxnSpPr>
                <a:stCxn id="105" idx="0"/>
                <a:endCxn id="95" idx="4"/>
              </p:cNvCxnSpPr>
              <p:nvPr/>
            </p:nvCxnSpPr>
            <p:spPr>
              <a:xfrm flipH="1" flipV="1">
                <a:off x="976154" y="2070705"/>
                <a:ext cx="4019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234"/>
              <p:cNvCxnSpPr>
                <a:stCxn id="105" idx="7"/>
                <a:endCxn id="97" idx="3"/>
              </p:cNvCxnSpPr>
              <p:nvPr/>
            </p:nvCxnSpPr>
            <p:spPr>
              <a:xfrm flipV="1">
                <a:off x="1043813" y="2044345"/>
                <a:ext cx="242179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화살표 연결선 235"/>
              <p:cNvCxnSpPr>
                <a:stCxn id="105" idx="7"/>
                <a:endCxn id="98" idx="3"/>
              </p:cNvCxnSpPr>
              <p:nvPr/>
            </p:nvCxnSpPr>
            <p:spPr>
              <a:xfrm flipV="1">
                <a:off x="1043813" y="2044345"/>
                <a:ext cx="962259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236"/>
              <p:cNvCxnSpPr>
                <a:stCxn id="105" idx="7"/>
                <a:endCxn id="99" idx="3"/>
              </p:cNvCxnSpPr>
              <p:nvPr/>
            </p:nvCxnSpPr>
            <p:spPr>
              <a:xfrm flipV="1">
                <a:off x="1043813" y="2044345"/>
                <a:ext cx="130846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237"/>
              <p:cNvCxnSpPr>
                <a:stCxn id="107" idx="0"/>
                <a:endCxn id="97" idx="4"/>
              </p:cNvCxnSpPr>
              <p:nvPr/>
            </p:nvCxnSpPr>
            <p:spPr>
              <a:xfrm flipV="1">
                <a:off x="1349632" y="2070705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238"/>
              <p:cNvCxnSpPr>
                <a:stCxn id="107" idx="1"/>
                <a:endCxn id="95" idx="5"/>
              </p:cNvCxnSpPr>
              <p:nvPr/>
            </p:nvCxnSpPr>
            <p:spPr>
              <a:xfrm flipH="1" flipV="1">
                <a:off x="1039794" y="2044345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239"/>
              <p:cNvCxnSpPr>
                <a:stCxn id="107" idx="7"/>
                <a:endCxn id="98" idx="3"/>
              </p:cNvCxnSpPr>
              <p:nvPr/>
            </p:nvCxnSpPr>
            <p:spPr>
              <a:xfrm flipV="1">
                <a:off x="1413272" y="2044345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240"/>
              <p:cNvCxnSpPr>
                <a:stCxn id="107" idx="7"/>
                <a:endCxn id="99" idx="3"/>
              </p:cNvCxnSpPr>
              <p:nvPr/>
            </p:nvCxnSpPr>
            <p:spPr>
              <a:xfrm flipV="1">
                <a:off x="1413272" y="2044345"/>
                <a:ext cx="93900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241"/>
              <p:cNvCxnSpPr>
                <a:stCxn id="106" idx="1"/>
                <a:endCxn id="95" idx="5"/>
              </p:cNvCxnSpPr>
              <p:nvPr/>
            </p:nvCxnSpPr>
            <p:spPr>
              <a:xfrm flipH="1" flipV="1">
                <a:off x="1039794" y="2044345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242"/>
              <p:cNvCxnSpPr>
                <a:stCxn id="106" idx="1"/>
                <a:endCxn id="97" idx="5"/>
              </p:cNvCxnSpPr>
              <p:nvPr/>
            </p:nvCxnSpPr>
            <p:spPr>
              <a:xfrm flipH="1" flipV="1">
                <a:off x="1413272" y="2044345"/>
                <a:ext cx="21932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243"/>
              <p:cNvCxnSpPr>
                <a:stCxn id="106" idx="7"/>
                <a:endCxn id="98" idx="3"/>
              </p:cNvCxnSpPr>
              <p:nvPr/>
            </p:nvCxnSpPr>
            <p:spPr>
              <a:xfrm flipV="1">
                <a:off x="1759874" y="2044345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244"/>
              <p:cNvCxnSpPr>
                <a:stCxn id="106" idx="7"/>
                <a:endCxn id="99" idx="3"/>
              </p:cNvCxnSpPr>
              <p:nvPr/>
            </p:nvCxnSpPr>
            <p:spPr>
              <a:xfrm flipV="1">
                <a:off x="1759874" y="2044345"/>
                <a:ext cx="59240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245"/>
              <p:cNvCxnSpPr>
                <a:stCxn id="108" idx="0"/>
                <a:endCxn id="98" idx="4"/>
              </p:cNvCxnSpPr>
              <p:nvPr/>
            </p:nvCxnSpPr>
            <p:spPr>
              <a:xfrm flipV="1">
                <a:off x="2069712" y="2070705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화살표 연결선 246"/>
              <p:cNvCxnSpPr>
                <a:stCxn id="108" idx="1"/>
                <a:endCxn id="95" idx="5"/>
              </p:cNvCxnSpPr>
              <p:nvPr/>
            </p:nvCxnSpPr>
            <p:spPr>
              <a:xfrm flipH="1" flipV="1">
                <a:off x="1039794" y="2044345"/>
                <a:ext cx="96627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화살표 연결선 247"/>
              <p:cNvCxnSpPr>
                <a:stCxn id="108" idx="1"/>
                <a:endCxn id="97" idx="5"/>
              </p:cNvCxnSpPr>
              <p:nvPr/>
            </p:nvCxnSpPr>
            <p:spPr>
              <a:xfrm flipH="1" flipV="1">
                <a:off x="1413272" y="2044345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248"/>
              <p:cNvCxnSpPr>
                <a:stCxn id="108" idx="7"/>
                <a:endCxn id="99" idx="3"/>
              </p:cNvCxnSpPr>
              <p:nvPr/>
            </p:nvCxnSpPr>
            <p:spPr>
              <a:xfrm flipV="1">
                <a:off x="2133352" y="2044345"/>
                <a:ext cx="21892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화살표 연결선 249"/>
              <p:cNvCxnSpPr>
                <a:stCxn id="109" idx="0"/>
                <a:endCxn id="99" idx="4"/>
              </p:cNvCxnSpPr>
              <p:nvPr/>
            </p:nvCxnSpPr>
            <p:spPr>
              <a:xfrm flipV="1">
                <a:off x="2415915" y="2070705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화살표 연결선 250"/>
              <p:cNvCxnSpPr>
                <a:stCxn id="109" idx="1"/>
                <a:endCxn id="98" idx="5"/>
              </p:cNvCxnSpPr>
              <p:nvPr/>
            </p:nvCxnSpPr>
            <p:spPr>
              <a:xfrm flipH="1" flipV="1">
                <a:off x="2133352" y="2044345"/>
                <a:ext cx="21892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251"/>
              <p:cNvCxnSpPr>
                <a:stCxn id="109" idx="1"/>
                <a:endCxn id="97" idx="5"/>
              </p:cNvCxnSpPr>
              <p:nvPr/>
            </p:nvCxnSpPr>
            <p:spPr>
              <a:xfrm flipH="1" flipV="1">
                <a:off x="1413272" y="2044345"/>
                <a:ext cx="93900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252"/>
              <p:cNvCxnSpPr>
                <a:stCxn id="109" idx="1"/>
                <a:endCxn id="95" idx="5"/>
              </p:cNvCxnSpPr>
              <p:nvPr/>
            </p:nvCxnSpPr>
            <p:spPr>
              <a:xfrm flipH="1" flipV="1">
                <a:off x="1039794" y="2044345"/>
                <a:ext cx="131248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타원 253"/>
              <p:cNvSpPr>
                <a:spLocks noChangeAspect="1"/>
              </p:cNvSpPr>
              <p:nvPr/>
            </p:nvSpPr>
            <p:spPr>
              <a:xfrm>
                <a:off x="884061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254"/>
              <p:cNvSpPr>
                <a:spLocks noChangeAspect="1"/>
              </p:cNvSpPr>
              <p:nvPr/>
            </p:nvSpPr>
            <p:spPr>
              <a:xfrm>
                <a:off x="1600122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255"/>
              <p:cNvSpPr>
                <a:spLocks noChangeAspect="1"/>
              </p:cNvSpPr>
              <p:nvPr/>
            </p:nvSpPr>
            <p:spPr>
              <a:xfrm>
                <a:off x="1253520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256"/>
              <p:cNvSpPr>
                <a:spLocks noChangeAspect="1"/>
              </p:cNvSpPr>
              <p:nvPr/>
            </p:nvSpPr>
            <p:spPr>
              <a:xfrm>
                <a:off x="1973600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257"/>
              <p:cNvSpPr>
                <a:spLocks noChangeAspect="1"/>
              </p:cNvSpPr>
              <p:nvPr/>
            </p:nvSpPr>
            <p:spPr>
              <a:xfrm>
                <a:off x="2319803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0" name="직선 화살표 연결선 258"/>
              <p:cNvCxnSpPr>
                <a:stCxn id="135" idx="7"/>
              </p:cNvCxnSpPr>
              <p:nvPr/>
            </p:nvCxnSpPr>
            <p:spPr>
              <a:xfrm flipV="1">
                <a:off x="1037701" y="2761040"/>
                <a:ext cx="58878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259"/>
              <p:cNvCxnSpPr>
                <a:stCxn id="137" idx="7"/>
              </p:cNvCxnSpPr>
              <p:nvPr/>
            </p:nvCxnSpPr>
            <p:spPr>
              <a:xfrm flipV="1">
                <a:off x="1407160" y="2761040"/>
                <a:ext cx="21932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260"/>
              <p:cNvCxnSpPr>
                <a:stCxn id="136" idx="0"/>
              </p:cNvCxnSpPr>
              <p:nvPr/>
            </p:nvCxnSpPr>
            <p:spPr>
              <a:xfrm flipV="1">
                <a:off x="1690122" y="2787400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261"/>
              <p:cNvCxnSpPr>
                <a:stCxn id="138" idx="1"/>
              </p:cNvCxnSpPr>
              <p:nvPr/>
            </p:nvCxnSpPr>
            <p:spPr>
              <a:xfrm flipH="1" flipV="1">
                <a:off x="1753762" y="2761040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262"/>
              <p:cNvCxnSpPr>
                <a:stCxn id="139" idx="1"/>
              </p:cNvCxnSpPr>
              <p:nvPr/>
            </p:nvCxnSpPr>
            <p:spPr>
              <a:xfrm flipH="1" flipV="1">
                <a:off x="1753762" y="2761040"/>
                <a:ext cx="59240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263"/>
              <p:cNvCxnSpPr>
                <a:stCxn id="135" idx="0"/>
              </p:cNvCxnSpPr>
              <p:nvPr/>
            </p:nvCxnSpPr>
            <p:spPr>
              <a:xfrm flipH="1" flipV="1">
                <a:off x="970042" y="2787400"/>
                <a:ext cx="4019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264"/>
              <p:cNvCxnSpPr>
                <a:stCxn id="135" idx="7"/>
              </p:cNvCxnSpPr>
              <p:nvPr/>
            </p:nvCxnSpPr>
            <p:spPr>
              <a:xfrm flipV="1">
                <a:off x="1037701" y="2761040"/>
                <a:ext cx="242179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265"/>
              <p:cNvCxnSpPr>
                <a:stCxn id="135" idx="7"/>
              </p:cNvCxnSpPr>
              <p:nvPr/>
            </p:nvCxnSpPr>
            <p:spPr>
              <a:xfrm flipV="1">
                <a:off x="1037701" y="2761040"/>
                <a:ext cx="962259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266"/>
              <p:cNvCxnSpPr>
                <a:stCxn id="135" idx="7"/>
              </p:cNvCxnSpPr>
              <p:nvPr/>
            </p:nvCxnSpPr>
            <p:spPr>
              <a:xfrm flipV="1">
                <a:off x="1037701" y="2761040"/>
                <a:ext cx="130846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267"/>
              <p:cNvCxnSpPr>
                <a:stCxn id="137" idx="0"/>
              </p:cNvCxnSpPr>
              <p:nvPr/>
            </p:nvCxnSpPr>
            <p:spPr>
              <a:xfrm flipV="1">
                <a:off x="1343520" y="2787400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268"/>
              <p:cNvCxnSpPr>
                <a:stCxn id="137" idx="1"/>
              </p:cNvCxnSpPr>
              <p:nvPr/>
            </p:nvCxnSpPr>
            <p:spPr>
              <a:xfrm flipH="1" flipV="1">
                <a:off x="1033682" y="2761040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269"/>
              <p:cNvCxnSpPr>
                <a:stCxn id="137" idx="7"/>
              </p:cNvCxnSpPr>
              <p:nvPr/>
            </p:nvCxnSpPr>
            <p:spPr>
              <a:xfrm flipV="1">
                <a:off x="1407160" y="2761040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270"/>
              <p:cNvCxnSpPr>
                <a:stCxn id="137" idx="7"/>
              </p:cNvCxnSpPr>
              <p:nvPr/>
            </p:nvCxnSpPr>
            <p:spPr>
              <a:xfrm flipV="1">
                <a:off x="1407160" y="2761040"/>
                <a:ext cx="93900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271"/>
              <p:cNvCxnSpPr>
                <a:stCxn id="136" idx="1"/>
              </p:cNvCxnSpPr>
              <p:nvPr/>
            </p:nvCxnSpPr>
            <p:spPr>
              <a:xfrm flipH="1" flipV="1">
                <a:off x="1033682" y="2761040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272"/>
              <p:cNvCxnSpPr>
                <a:stCxn id="136" idx="1"/>
              </p:cNvCxnSpPr>
              <p:nvPr/>
            </p:nvCxnSpPr>
            <p:spPr>
              <a:xfrm flipH="1" flipV="1">
                <a:off x="1407160" y="2761040"/>
                <a:ext cx="21932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273"/>
              <p:cNvCxnSpPr>
                <a:stCxn id="136" idx="7"/>
              </p:cNvCxnSpPr>
              <p:nvPr/>
            </p:nvCxnSpPr>
            <p:spPr>
              <a:xfrm flipV="1">
                <a:off x="1753762" y="2761040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274"/>
              <p:cNvCxnSpPr>
                <a:stCxn id="136" idx="7"/>
              </p:cNvCxnSpPr>
              <p:nvPr/>
            </p:nvCxnSpPr>
            <p:spPr>
              <a:xfrm flipV="1">
                <a:off x="1753762" y="2761040"/>
                <a:ext cx="59240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275"/>
              <p:cNvCxnSpPr>
                <a:stCxn id="138" idx="0"/>
              </p:cNvCxnSpPr>
              <p:nvPr/>
            </p:nvCxnSpPr>
            <p:spPr>
              <a:xfrm flipV="1">
                <a:off x="2063600" y="2787400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276"/>
              <p:cNvCxnSpPr>
                <a:stCxn id="138" idx="1"/>
              </p:cNvCxnSpPr>
              <p:nvPr/>
            </p:nvCxnSpPr>
            <p:spPr>
              <a:xfrm flipH="1" flipV="1">
                <a:off x="1033682" y="2761040"/>
                <a:ext cx="96627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277"/>
              <p:cNvCxnSpPr>
                <a:stCxn id="138" idx="1"/>
              </p:cNvCxnSpPr>
              <p:nvPr/>
            </p:nvCxnSpPr>
            <p:spPr>
              <a:xfrm flipH="1" flipV="1">
                <a:off x="1407160" y="2761040"/>
                <a:ext cx="592800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278"/>
              <p:cNvCxnSpPr>
                <a:stCxn id="138" idx="7"/>
              </p:cNvCxnSpPr>
              <p:nvPr/>
            </p:nvCxnSpPr>
            <p:spPr>
              <a:xfrm flipV="1">
                <a:off x="2127240" y="2761040"/>
                <a:ext cx="21892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279"/>
              <p:cNvCxnSpPr>
                <a:stCxn id="139" idx="0"/>
              </p:cNvCxnSpPr>
              <p:nvPr/>
            </p:nvCxnSpPr>
            <p:spPr>
              <a:xfrm flipV="1">
                <a:off x="2409803" y="2787400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280"/>
              <p:cNvCxnSpPr>
                <a:stCxn id="139" idx="1"/>
              </p:cNvCxnSpPr>
              <p:nvPr/>
            </p:nvCxnSpPr>
            <p:spPr>
              <a:xfrm flipH="1" flipV="1">
                <a:off x="2127240" y="2761040"/>
                <a:ext cx="21892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화살표 연결선 281"/>
              <p:cNvCxnSpPr>
                <a:stCxn id="139" idx="1"/>
              </p:cNvCxnSpPr>
              <p:nvPr/>
            </p:nvCxnSpPr>
            <p:spPr>
              <a:xfrm flipH="1" flipV="1">
                <a:off x="1407160" y="2761040"/>
                <a:ext cx="93900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화살표 연결선 282"/>
              <p:cNvCxnSpPr>
                <a:stCxn id="139" idx="1"/>
              </p:cNvCxnSpPr>
              <p:nvPr/>
            </p:nvCxnSpPr>
            <p:spPr>
              <a:xfrm flipH="1" flipV="1">
                <a:off x="1033682" y="2761040"/>
                <a:ext cx="131248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164"/>
            <p:cNvGrpSpPr/>
            <p:nvPr/>
          </p:nvGrpSpPr>
          <p:grpSpPr>
            <a:xfrm>
              <a:off x="3347864" y="1179908"/>
              <a:ext cx="1621854" cy="2318289"/>
              <a:chOff x="3760313" y="1179908"/>
              <a:chExt cx="1621854" cy="2318289"/>
            </a:xfrm>
          </p:grpSpPr>
          <p:sp>
            <p:nvSpPr>
              <p:cNvPr id="49" name="타원 167"/>
              <p:cNvSpPr>
                <a:spLocks noChangeAspect="1"/>
              </p:cNvSpPr>
              <p:nvPr/>
            </p:nvSpPr>
            <p:spPr>
              <a:xfrm>
                <a:off x="4482000" y="1179908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168"/>
              <p:cNvSpPr>
                <a:spLocks noChangeAspect="1"/>
              </p:cNvSpPr>
              <p:nvPr/>
            </p:nvSpPr>
            <p:spPr>
              <a:xfrm>
                <a:off x="3762406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169"/>
              <p:cNvSpPr>
                <a:spLocks noChangeAspect="1"/>
              </p:cNvSpPr>
              <p:nvPr/>
            </p:nvSpPr>
            <p:spPr>
              <a:xfrm>
                <a:off x="4482486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170"/>
              <p:cNvSpPr>
                <a:spLocks noChangeAspect="1"/>
              </p:cNvSpPr>
              <p:nvPr/>
            </p:nvSpPr>
            <p:spPr>
              <a:xfrm>
                <a:off x="4135884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171"/>
              <p:cNvSpPr>
                <a:spLocks noChangeAspect="1"/>
              </p:cNvSpPr>
              <p:nvPr/>
            </p:nvSpPr>
            <p:spPr>
              <a:xfrm>
                <a:off x="4855964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172"/>
              <p:cNvSpPr>
                <a:spLocks noChangeAspect="1"/>
              </p:cNvSpPr>
              <p:nvPr/>
            </p:nvSpPr>
            <p:spPr>
              <a:xfrm>
                <a:off x="5202167" y="1890705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173"/>
              <p:cNvSpPr>
                <a:spLocks noChangeAspect="1"/>
              </p:cNvSpPr>
              <p:nvPr/>
            </p:nvSpPr>
            <p:spPr>
              <a:xfrm>
                <a:off x="3766425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174"/>
              <p:cNvSpPr>
                <a:spLocks noChangeAspect="1"/>
              </p:cNvSpPr>
              <p:nvPr/>
            </p:nvSpPr>
            <p:spPr>
              <a:xfrm>
                <a:off x="4482486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175"/>
              <p:cNvSpPr>
                <a:spLocks noChangeAspect="1"/>
              </p:cNvSpPr>
              <p:nvPr/>
            </p:nvSpPr>
            <p:spPr>
              <a:xfrm>
                <a:off x="4135884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176"/>
              <p:cNvSpPr>
                <a:spLocks noChangeAspect="1"/>
              </p:cNvSpPr>
              <p:nvPr/>
            </p:nvSpPr>
            <p:spPr>
              <a:xfrm>
                <a:off x="4855964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177"/>
              <p:cNvSpPr>
                <a:spLocks noChangeAspect="1"/>
              </p:cNvSpPr>
              <p:nvPr/>
            </p:nvSpPr>
            <p:spPr>
              <a:xfrm>
                <a:off x="5202167" y="2601502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178"/>
              <p:cNvSpPr>
                <a:spLocks noChangeAspect="1"/>
              </p:cNvSpPr>
              <p:nvPr/>
            </p:nvSpPr>
            <p:spPr>
              <a:xfrm>
                <a:off x="3760313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179"/>
              <p:cNvSpPr>
                <a:spLocks noChangeAspect="1"/>
              </p:cNvSpPr>
              <p:nvPr/>
            </p:nvSpPr>
            <p:spPr>
              <a:xfrm>
                <a:off x="4476374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180"/>
              <p:cNvSpPr>
                <a:spLocks noChangeAspect="1"/>
              </p:cNvSpPr>
              <p:nvPr/>
            </p:nvSpPr>
            <p:spPr>
              <a:xfrm>
                <a:off x="4129772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181"/>
              <p:cNvSpPr>
                <a:spLocks noChangeAspect="1"/>
              </p:cNvSpPr>
              <p:nvPr/>
            </p:nvSpPr>
            <p:spPr>
              <a:xfrm>
                <a:off x="4849852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182"/>
              <p:cNvSpPr>
                <a:spLocks noChangeAspect="1"/>
              </p:cNvSpPr>
              <p:nvPr/>
            </p:nvSpPr>
            <p:spPr>
              <a:xfrm>
                <a:off x="5196055" y="3318197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183"/>
              <p:cNvCxnSpPr>
                <a:stCxn id="52" idx="7"/>
                <a:endCxn id="52" idx="3"/>
              </p:cNvCxnSpPr>
              <p:nvPr/>
            </p:nvCxnSpPr>
            <p:spPr>
              <a:xfrm flipH="1">
                <a:off x="4162244" y="191706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184"/>
              <p:cNvCxnSpPr>
                <a:stCxn id="52" idx="1"/>
                <a:endCxn id="52" idx="5"/>
              </p:cNvCxnSpPr>
              <p:nvPr/>
            </p:nvCxnSpPr>
            <p:spPr>
              <a:xfrm>
                <a:off x="4162244" y="191706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185"/>
              <p:cNvCxnSpPr/>
              <p:nvPr/>
            </p:nvCxnSpPr>
            <p:spPr>
              <a:xfrm flipH="1">
                <a:off x="4885590" y="191706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186"/>
              <p:cNvCxnSpPr/>
              <p:nvPr/>
            </p:nvCxnSpPr>
            <p:spPr>
              <a:xfrm>
                <a:off x="4885590" y="191706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187"/>
              <p:cNvCxnSpPr/>
              <p:nvPr/>
            </p:nvCxnSpPr>
            <p:spPr>
              <a:xfrm flipH="1">
                <a:off x="3795544" y="2631770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188"/>
              <p:cNvCxnSpPr/>
              <p:nvPr/>
            </p:nvCxnSpPr>
            <p:spPr>
              <a:xfrm>
                <a:off x="3795544" y="2631770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189"/>
              <p:cNvCxnSpPr/>
              <p:nvPr/>
            </p:nvCxnSpPr>
            <p:spPr>
              <a:xfrm flipH="1">
                <a:off x="4505343" y="2627118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190"/>
              <p:cNvCxnSpPr/>
              <p:nvPr/>
            </p:nvCxnSpPr>
            <p:spPr>
              <a:xfrm>
                <a:off x="4505343" y="2627118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191"/>
              <p:cNvCxnSpPr/>
              <p:nvPr/>
            </p:nvCxnSpPr>
            <p:spPr>
              <a:xfrm flipH="1">
                <a:off x="4885590" y="2627118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192"/>
              <p:cNvCxnSpPr/>
              <p:nvPr/>
            </p:nvCxnSpPr>
            <p:spPr>
              <a:xfrm>
                <a:off x="4885590" y="2627118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193"/>
              <p:cNvCxnSpPr/>
              <p:nvPr/>
            </p:nvCxnSpPr>
            <p:spPr>
              <a:xfrm flipH="1">
                <a:off x="4157945" y="333990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194"/>
              <p:cNvCxnSpPr/>
              <p:nvPr/>
            </p:nvCxnSpPr>
            <p:spPr>
              <a:xfrm>
                <a:off x="4157945" y="333990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195"/>
              <p:cNvCxnSpPr/>
              <p:nvPr/>
            </p:nvCxnSpPr>
            <p:spPr>
              <a:xfrm flipH="1">
                <a:off x="4504547" y="333990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196"/>
              <p:cNvCxnSpPr/>
              <p:nvPr/>
            </p:nvCxnSpPr>
            <p:spPr>
              <a:xfrm>
                <a:off x="4504547" y="3339905"/>
                <a:ext cx="127280" cy="1272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197"/>
              <p:cNvCxnSpPr>
                <a:stCxn id="60" idx="7"/>
                <a:endCxn id="57" idx="3"/>
              </p:cNvCxnSpPr>
              <p:nvPr/>
            </p:nvCxnSpPr>
            <p:spPr>
              <a:xfrm flipV="1">
                <a:off x="3913953" y="2755142"/>
                <a:ext cx="248291" cy="58941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198"/>
              <p:cNvCxnSpPr>
                <a:stCxn id="60" idx="7"/>
                <a:endCxn id="59" idx="3"/>
              </p:cNvCxnSpPr>
              <p:nvPr/>
            </p:nvCxnSpPr>
            <p:spPr>
              <a:xfrm flipV="1">
                <a:off x="3913953" y="2755142"/>
                <a:ext cx="1314574" cy="58941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199"/>
              <p:cNvCxnSpPr>
                <a:stCxn id="63" idx="1"/>
                <a:endCxn id="57" idx="5"/>
              </p:cNvCxnSpPr>
              <p:nvPr/>
            </p:nvCxnSpPr>
            <p:spPr>
              <a:xfrm flipH="1" flipV="1">
                <a:off x="4289524" y="2755142"/>
                <a:ext cx="586688" cy="58941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200"/>
              <p:cNvCxnSpPr>
                <a:stCxn id="64" idx="1"/>
                <a:endCxn id="57" idx="5"/>
              </p:cNvCxnSpPr>
              <p:nvPr/>
            </p:nvCxnSpPr>
            <p:spPr>
              <a:xfrm flipH="1" flipV="1">
                <a:off x="4289524" y="2755142"/>
                <a:ext cx="932891" cy="58941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201"/>
              <p:cNvCxnSpPr>
                <a:stCxn id="63" idx="7"/>
                <a:endCxn id="59" idx="3"/>
              </p:cNvCxnSpPr>
              <p:nvPr/>
            </p:nvCxnSpPr>
            <p:spPr>
              <a:xfrm flipV="1">
                <a:off x="5003492" y="2755142"/>
                <a:ext cx="225035" cy="58941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202"/>
              <p:cNvCxnSpPr>
                <a:stCxn id="64" idx="0"/>
                <a:endCxn id="59" idx="4"/>
              </p:cNvCxnSpPr>
              <p:nvPr/>
            </p:nvCxnSpPr>
            <p:spPr>
              <a:xfrm flipV="1">
                <a:off x="5286055" y="2781502"/>
                <a:ext cx="6112" cy="536695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203"/>
              <p:cNvCxnSpPr>
                <a:stCxn id="59" idx="0"/>
                <a:endCxn id="54" idx="4"/>
              </p:cNvCxnSpPr>
              <p:nvPr/>
            </p:nvCxnSpPr>
            <p:spPr>
              <a:xfrm flipV="1">
                <a:off x="5292167" y="2070705"/>
                <a:ext cx="0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204"/>
              <p:cNvCxnSpPr>
                <a:stCxn id="59" idx="1"/>
                <a:endCxn id="51" idx="5"/>
              </p:cNvCxnSpPr>
              <p:nvPr/>
            </p:nvCxnSpPr>
            <p:spPr>
              <a:xfrm flipH="1" flipV="1">
                <a:off x="4636126" y="2044345"/>
                <a:ext cx="59240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205"/>
              <p:cNvCxnSpPr>
                <a:stCxn id="59" idx="1"/>
                <a:endCxn id="50" idx="5"/>
              </p:cNvCxnSpPr>
              <p:nvPr/>
            </p:nvCxnSpPr>
            <p:spPr>
              <a:xfrm flipH="1" flipV="1">
                <a:off x="3916046" y="2044345"/>
                <a:ext cx="1312481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206"/>
              <p:cNvCxnSpPr>
                <a:stCxn id="57" idx="1"/>
                <a:endCxn id="50" idx="5"/>
              </p:cNvCxnSpPr>
              <p:nvPr/>
            </p:nvCxnSpPr>
            <p:spPr>
              <a:xfrm flipH="1" flipV="1">
                <a:off x="3916046" y="2044345"/>
                <a:ext cx="246198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207"/>
              <p:cNvCxnSpPr>
                <a:stCxn id="57" idx="7"/>
                <a:endCxn id="51" idx="3"/>
              </p:cNvCxnSpPr>
              <p:nvPr/>
            </p:nvCxnSpPr>
            <p:spPr>
              <a:xfrm flipV="1">
                <a:off x="4289524" y="2044345"/>
                <a:ext cx="219322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208"/>
              <p:cNvCxnSpPr>
                <a:stCxn id="57" idx="7"/>
                <a:endCxn id="54" idx="3"/>
              </p:cNvCxnSpPr>
              <p:nvPr/>
            </p:nvCxnSpPr>
            <p:spPr>
              <a:xfrm flipV="1">
                <a:off x="4289524" y="2044345"/>
                <a:ext cx="939003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209"/>
              <p:cNvCxnSpPr>
                <a:stCxn id="54" idx="1"/>
                <a:endCxn id="49" idx="5"/>
              </p:cNvCxnSpPr>
              <p:nvPr/>
            </p:nvCxnSpPr>
            <p:spPr>
              <a:xfrm flipH="1" flipV="1">
                <a:off x="4635640" y="1333548"/>
                <a:ext cx="592887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210"/>
              <p:cNvCxnSpPr>
                <a:stCxn id="51" idx="0"/>
                <a:endCxn id="49" idx="4"/>
              </p:cNvCxnSpPr>
              <p:nvPr/>
            </p:nvCxnSpPr>
            <p:spPr>
              <a:xfrm flipH="1" flipV="1">
                <a:off x="4572000" y="1359908"/>
                <a:ext cx="486" cy="53079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211"/>
              <p:cNvCxnSpPr>
                <a:stCxn id="50" idx="7"/>
                <a:endCxn id="49" idx="3"/>
              </p:cNvCxnSpPr>
              <p:nvPr/>
            </p:nvCxnSpPr>
            <p:spPr>
              <a:xfrm flipV="1">
                <a:off x="3916046" y="1333548"/>
                <a:ext cx="592314" cy="58351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865883" y="3598355"/>
              <a:ext cx="16626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Standard Neural Net</a:t>
              </a:r>
              <a:endParaRPr lang="ko-KR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63571" y="3598355"/>
              <a:ext cx="16305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00"/>
                  </a:solidFill>
                </a:rPr>
                <a:t>Modified Neural Net</a:t>
              </a:r>
              <a:endParaRPr lang="ko-KR" alt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65" name="직선 연결선 9"/>
          <p:cNvCxnSpPr/>
          <p:nvPr/>
        </p:nvCxnSpPr>
        <p:spPr bwMode="auto">
          <a:xfrm>
            <a:off x="4953000" y="2979907"/>
            <a:ext cx="0" cy="265148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6" name="Picture 2" descr="http://res.thegear.co.kr/images/20160106/201601060739198424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54" y="2888637"/>
            <a:ext cx="2078446" cy="104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07224" y="3226812"/>
            <a:ext cx="1657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0" dirty="0" smtClean="0">
                <a:solidFill>
                  <a:srgbClr val="004785"/>
                </a:solidFill>
              </a:rPr>
              <a:t>Embedded machine </a:t>
            </a:r>
            <a:br>
              <a:rPr lang="en-US" altLang="ko-KR" sz="1200" b="0" dirty="0" smtClean="0">
                <a:solidFill>
                  <a:srgbClr val="004785"/>
                </a:solidFill>
              </a:rPr>
            </a:br>
            <a:r>
              <a:rPr lang="en-US" altLang="ko-KR" sz="1200" b="0" dirty="0" smtClean="0">
                <a:solidFill>
                  <a:srgbClr val="004785"/>
                </a:solidFill>
              </a:rPr>
              <a:t>for special application</a:t>
            </a:r>
            <a:endParaRPr lang="ko-KR" altLang="en-US" sz="4400" dirty="0"/>
          </a:p>
        </p:txBody>
      </p:sp>
      <p:pic>
        <p:nvPicPr>
          <p:cNvPr id="1027" name="_x379862648" descr="EMB00000bd0062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5"/>
          <a:stretch/>
        </p:blipFill>
        <p:spPr bwMode="auto">
          <a:xfrm>
            <a:off x="1099971" y="4047790"/>
            <a:ext cx="3609975" cy="1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Improving performance on embedded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552" y="4149080"/>
            <a:ext cx="3921580" cy="1553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2926804"/>
            <a:ext cx="4810125" cy="3238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385048" y="1484785"/>
            <a:ext cx="4520952" cy="2232247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Neuromorphic computing helps embedded AI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Neuron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arallel processing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Memory like human brain, neuron and synapse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Low-power processing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Memristor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based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SoC</a:t>
            </a: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Hybrid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Memristor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SoC</a:t>
            </a: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Switching and memory component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Hybrid microscale,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nano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scale </a:t>
            </a: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SoC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7363" y="1527909"/>
            <a:ext cx="4667250" cy="1262742"/>
            <a:chOff x="385845" y="1338491"/>
            <a:chExt cx="4667250" cy="12627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845" y="1382033"/>
              <a:ext cx="4667250" cy="1219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95243" y="1338491"/>
              <a:ext cx="861774" cy="369332"/>
            </a:xfrm>
            <a:prstGeom prst="rect">
              <a:avLst/>
            </a:prstGeom>
          </p:spPr>
          <p:txBody>
            <a:bodyPr wrap="none" lIns="0" rtlCol="0">
              <a:spAutoFit/>
            </a:bodyPr>
            <a:lstStyle/>
            <a:p>
              <a:r>
                <a:rPr lang="en-US" altLang="ko-KR" sz="900" b="0" kern="0" dirty="0" smtClean="0"/>
                <a:t>Object tracking</a:t>
              </a:r>
              <a:r>
                <a:rPr lang="en-US" altLang="ko-KR" sz="900" b="0" kern="0" dirty="0"/>
                <a:t/>
              </a:r>
              <a:br>
                <a:rPr lang="en-US" altLang="ko-KR" sz="900" b="0" kern="0" dirty="0"/>
              </a:br>
              <a:r>
                <a:rPr lang="en-US" altLang="ko-KR" sz="900" b="0" kern="0" dirty="0" smtClean="0"/>
                <a:t>in image (sec.)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Providing Safety with AI</a:t>
            </a:r>
            <a:endParaRPr lang="ko-KR" altLang="en-US" dirty="0"/>
          </a:p>
        </p:txBody>
      </p:sp>
      <p:pic>
        <p:nvPicPr>
          <p:cNvPr id="2050" name="Picture 2" descr="the end of the human race intelligence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412777"/>
            <a:ext cx="3528392" cy="19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doc-oe-ian-pearsonfuture-presentation-27-7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645024"/>
            <a:ext cx="3528392" cy="26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rol system with saf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1281126"/>
            <a:ext cx="2931074" cy="221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008" y="4244184"/>
            <a:ext cx="2736305" cy="2065136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 bwMode="auto">
          <a:xfrm>
            <a:off x="5863704" y="2852936"/>
            <a:ext cx="648072" cy="56621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229448" y="3108095"/>
            <a:ext cx="1565330" cy="422758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Providing safety control</a:t>
            </a:r>
          </a:p>
        </p:txBody>
      </p:sp>
      <p:sp>
        <p:nvSpPr>
          <p:cNvPr id="8" name="Right Brace 7"/>
          <p:cNvSpPr/>
          <p:nvPr/>
        </p:nvSpPr>
        <p:spPr bwMode="auto">
          <a:xfrm>
            <a:off x="7761313" y="4244184"/>
            <a:ext cx="244199" cy="1345056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4" name="Right Brace 13"/>
          <p:cNvSpPr/>
          <p:nvPr/>
        </p:nvSpPr>
        <p:spPr bwMode="auto">
          <a:xfrm>
            <a:off x="7791613" y="5730218"/>
            <a:ext cx="244199" cy="378318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8035812" y="4753796"/>
            <a:ext cx="1481868" cy="263091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Safe zone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8087500" y="5786470"/>
            <a:ext cx="1041964" cy="2658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Dead zone</a:t>
            </a:r>
            <a:endParaRPr lang="en-US" altLang="ko-KR" sz="1200" b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7" idx="3"/>
            <a:endCxn id="12" idx="1"/>
          </p:cNvCxnSpPr>
          <p:nvPr/>
        </p:nvCxnSpPr>
        <p:spPr bwMode="auto">
          <a:xfrm>
            <a:off x="6511776" y="3136042"/>
            <a:ext cx="717672" cy="183432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Elbow Connector 12"/>
          <p:cNvCxnSpPr>
            <a:stCxn id="12" idx="3"/>
            <a:endCxn id="17" idx="3"/>
          </p:cNvCxnSpPr>
          <p:nvPr/>
        </p:nvCxnSpPr>
        <p:spPr bwMode="auto">
          <a:xfrm>
            <a:off x="8794778" y="3319474"/>
            <a:ext cx="334686" cy="2599903"/>
          </a:xfrm>
          <a:prstGeom prst="bentConnector3">
            <a:avLst>
              <a:gd name="adj1" fmla="val 168303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855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920552" y="1268760"/>
            <a:ext cx="7846343" cy="3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28" tIns="45665" rIns="91328" bIns="45665">
            <a:spAutoFit/>
          </a:bodyPr>
          <a:lstStyle>
            <a:defPPr>
              <a:defRPr lang="ko-KR"/>
            </a:defPPr>
            <a:lvl1pPr algn="l" defTabSz="9921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95300" indent="-38100" algn="l" defTabSz="9921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92188" indent="-77788" algn="l" defTabSz="9921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490663" indent="-119063" algn="l" defTabSz="9921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985963" indent="-158750" algn="l" defTabSz="9921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623888" indent="-449263" latinLnBrk="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174625" algn="l"/>
              </a:tabLst>
            </a:pP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Artificial </a:t>
            </a:r>
            <a:r>
              <a:rPr lang="en-US" altLang="ko-KR" sz="2400" spc="-150" dirty="0">
                <a:solidFill>
                  <a:srgbClr val="000000"/>
                </a:solidFill>
                <a:latin typeface="+mn-ea"/>
                <a:ea typeface="+mn-ea"/>
              </a:rPr>
              <a:t>Intelligent </a:t>
            </a: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Impact on economy and industry </a:t>
            </a:r>
          </a:p>
          <a:p>
            <a:pPr marL="623888" indent="-449263" latinLnBrk="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174625" algn="l"/>
              </a:tabLst>
            </a:pP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Expected consideration of AI value in applying to industry</a:t>
            </a:r>
            <a:endParaRPr lang="en-US" altLang="ko-KR" sz="2400" spc="-15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623888" indent="-449263" latinLnBrk="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174625" algn="l"/>
              </a:tabLst>
            </a:pP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Various aspects of AI systems</a:t>
            </a:r>
            <a:endParaRPr lang="en-US" altLang="ko-KR" sz="2400" spc="-15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623888" indent="-449263" latinLnBrk="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174625" algn="l"/>
              </a:tabLst>
            </a:pP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Key issues for future application development</a:t>
            </a:r>
          </a:p>
          <a:p>
            <a:pPr marL="623888" indent="-449263" latinLnBrk="0">
              <a:lnSpc>
                <a:spcPct val="150000"/>
              </a:lnSpc>
              <a:spcBef>
                <a:spcPts val="600"/>
              </a:spcBef>
              <a:buAutoNum type="arabicPeriod"/>
              <a:tabLst>
                <a:tab pos="174625" algn="l"/>
              </a:tabLst>
            </a:pPr>
            <a:r>
              <a:rPr lang="en-US" altLang="ko-KR" sz="2400" spc="-150" dirty="0" smtClean="0">
                <a:solidFill>
                  <a:srgbClr val="000000"/>
                </a:solidFill>
                <a:latin typeface="+mn-ea"/>
                <a:ea typeface="+mn-ea"/>
              </a:rPr>
              <a:t>Conclusion</a:t>
            </a:r>
            <a:endParaRPr lang="en-US" altLang="ko-KR" sz="2400" spc="-15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657674" y="2607241"/>
            <a:ext cx="4165673" cy="2494290"/>
            <a:chOff x="3944887" y="2875073"/>
            <a:chExt cx="5338695" cy="3196663"/>
          </a:xfrm>
        </p:grpSpPr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328" y="4818174"/>
              <a:ext cx="4906254" cy="125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직선 화살표 연결선 45"/>
            <p:cNvCxnSpPr/>
            <p:nvPr/>
          </p:nvCxnSpPr>
          <p:spPr bwMode="auto">
            <a:xfrm>
              <a:off x="5213494" y="5202140"/>
              <a:ext cx="0" cy="568317"/>
            </a:xfrm>
            <a:prstGeom prst="straightConnector1">
              <a:avLst/>
            </a:prstGeom>
            <a:solidFill>
              <a:schemeClr val="bg1"/>
            </a:solidFill>
            <a:ln w="412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직선 화살표 연결선 46"/>
            <p:cNvCxnSpPr/>
            <p:nvPr/>
          </p:nvCxnSpPr>
          <p:spPr bwMode="auto">
            <a:xfrm rot="5400000">
              <a:off x="5565066" y="5133737"/>
              <a:ext cx="0" cy="568317"/>
            </a:xfrm>
            <a:prstGeom prst="straightConnector1">
              <a:avLst/>
            </a:prstGeom>
            <a:solidFill>
              <a:schemeClr val="bg1"/>
            </a:solidFill>
            <a:ln w="412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사각형 설명선 2"/>
            <p:cNvSpPr/>
            <p:nvPr/>
          </p:nvSpPr>
          <p:spPr>
            <a:xfrm>
              <a:off x="3944887" y="2875073"/>
              <a:ext cx="2976653" cy="2058348"/>
            </a:xfrm>
            <a:custGeom>
              <a:avLst/>
              <a:gdLst>
                <a:gd name="connsiteX0" fmla="*/ 0 w 4752528"/>
                <a:gd name="connsiteY0" fmla="*/ 0 h 2160240"/>
                <a:gd name="connsiteX1" fmla="*/ 792088 w 4752528"/>
                <a:gd name="connsiteY1" fmla="*/ 0 h 2160240"/>
                <a:gd name="connsiteX2" fmla="*/ 792088 w 4752528"/>
                <a:gd name="connsiteY2" fmla="*/ 0 h 2160240"/>
                <a:gd name="connsiteX3" fmla="*/ 1980220 w 4752528"/>
                <a:gd name="connsiteY3" fmla="*/ 0 h 2160240"/>
                <a:gd name="connsiteX4" fmla="*/ 4752528 w 4752528"/>
                <a:gd name="connsiteY4" fmla="*/ 0 h 2160240"/>
                <a:gd name="connsiteX5" fmla="*/ 4752528 w 4752528"/>
                <a:gd name="connsiteY5" fmla="*/ 1260140 h 2160240"/>
                <a:gd name="connsiteX6" fmla="*/ 4752528 w 4752528"/>
                <a:gd name="connsiteY6" fmla="*/ 1260140 h 2160240"/>
                <a:gd name="connsiteX7" fmla="*/ 4752528 w 4752528"/>
                <a:gd name="connsiteY7" fmla="*/ 1800200 h 2160240"/>
                <a:gd name="connsiteX8" fmla="*/ 4752528 w 4752528"/>
                <a:gd name="connsiteY8" fmla="*/ 2160240 h 2160240"/>
                <a:gd name="connsiteX9" fmla="*/ 1980220 w 4752528"/>
                <a:gd name="connsiteY9" fmla="*/ 2160240 h 2160240"/>
                <a:gd name="connsiteX10" fmla="*/ 1394487 w 4752528"/>
                <a:gd name="connsiteY10" fmla="*/ 3261552 h 2160240"/>
                <a:gd name="connsiteX11" fmla="*/ 792088 w 4752528"/>
                <a:gd name="connsiteY11" fmla="*/ 2160240 h 2160240"/>
                <a:gd name="connsiteX12" fmla="*/ 0 w 4752528"/>
                <a:gd name="connsiteY12" fmla="*/ 2160240 h 2160240"/>
                <a:gd name="connsiteX13" fmla="*/ 0 w 4752528"/>
                <a:gd name="connsiteY13" fmla="*/ 1800200 h 2160240"/>
                <a:gd name="connsiteX14" fmla="*/ 0 w 4752528"/>
                <a:gd name="connsiteY14" fmla="*/ 1260140 h 2160240"/>
                <a:gd name="connsiteX15" fmla="*/ 0 w 4752528"/>
                <a:gd name="connsiteY15" fmla="*/ 1260140 h 2160240"/>
                <a:gd name="connsiteX16" fmla="*/ 0 w 4752528"/>
                <a:gd name="connsiteY16" fmla="*/ 0 h 2160240"/>
                <a:gd name="connsiteX0" fmla="*/ 0 w 4752528"/>
                <a:gd name="connsiteY0" fmla="*/ 0 h 3261552"/>
                <a:gd name="connsiteX1" fmla="*/ 792088 w 4752528"/>
                <a:gd name="connsiteY1" fmla="*/ 0 h 3261552"/>
                <a:gd name="connsiteX2" fmla="*/ 792088 w 4752528"/>
                <a:gd name="connsiteY2" fmla="*/ 0 h 3261552"/>
                <a:gd name="connsiteX3" fmla="*/ 1980220 w 4752528"/>
                <a:gd name="connsiteY3" fmla="*/ 0 h 3261552"/>
                <a:gd name="connsiteX4" fmla="*/ 4752528 w 4752528"/>
                <a:gd name="connsiteY4" fmla="*/ 0 h 3261552"/>
                <a:gd name="connsiteX5" fmla="*/ 4752528 w 4752528"/>
                <a:gd name="connsiteY5" fmla="*/ 1260140 h 3261552"/>
                <a:gd name="connsiteX6" fmla="*/ 4752528 w 4752528"/>
                <a:gd name="connsiteY6" fmla="*/ 1260140 h 3261552"/>
                <a:gd name="connsiteX7" fmla="*/ 4752528 w 4752528"/>
                <a:gd name="connsiteY7" fmla="*/ 1800200 h 3261552"/>
                <a:gd name="connsiteX8" fmla="*/ 4752528 w 4752528"/>
                <a:gd name="connsiteY8" fmla="*/ 2160240 h 3261552"/>
                <a:gd name="connsiteX9" fmla="*/ 1980220 w 4752528"/>
                <a:gd name="connsiteY9" fmla="*/ 2160240 h 3261552"/>
                <a:gd name="connsiteX10" fmla="*/ 1394487 w 4752528"/>
                <a:gd name="connsiteY10" fmla="*/ 3261552 h 3261552"/>
                <a:gd name="connsiteX11" fmla="*/ 1132910 w 4752528"/>
                <a:gd name="connsiteY11" fmla="*/ 2160240 h 3261552"/>
                <a:gd name="connsiteX12" fmla="*/ 0 w 4752528"/>
                <a:gd name="connsiteY12" fmla="*/ 2160240 h 3261552"/>
                <a:gd name="connsiteX13" fmla="*/ 0 w 4752528"/>
                <a:gd name="connsiteY13" fmla="*/ 1800200 h 3261552"/>
                <a:gd name="connsiteX14" fmla="*/ 0 w 4752528"/>
                <a:gd name="connsiteY14" fmla="*/ 1260140 h 3261552"/>
                <a:gd name="connsiteX15" fmla="*/ 0 w 4752528"/>
                <a:gd name="connsiteY15" fmla="*/ 1260140 h 3261552"/>
                <a:gd name="connsiteX16" fmla="*/ 0 w 4752528"/>
                <a:gd name="connsiteY16" fmla="*/ 0 h 3261552"/>
                <a:gd name="connsiteX0" fmla="*/ 0 w 4752528"/>
                <a:gd name="connsiteY0" fmla="*/ 0 h 3261552"/>
                <a:gd name="connsiteX1" fmla="*/ 792088 w 4752528"/>
                <a:gd name="connsiteY1" fmla="*/ 0 h 3261552"/>
                <a:gd name="connsiteX2" fmla="*/ 792088 w 4752528"/>
                <a:gd name="connsiteY2" fmla="*/ 0 h 3261552"/>
                <a:gd name="connsiteX3" fmla="*/ 1980220 w 4752528"/>
                <a:gd name="connsiteY3" fmla="*/ 0 h 3261552"/>
                <a:gd name="connsiteX4" fmla="*/ 4752528 w 4752528"/>
                <a:gd name="connsiteY4" fmla="*/ 0 h 3261552"/>
                <a:gd name="connsiteX5" fmla="*/ 4752528 w 4752528"/>
                <a:gd name="connsiteY5" fmla="*/ 1260140 h 3261552"/>
                <a:gd name="connsiteX6" fmla="*/ 4752528 w 4752528"/>
                <a:gd name="connsiteY6" fmla="*/ 1260140 h 3261552"/>
                <a:gd name="connsiteX7" fmla="*/ 4752528 w 4752528"/>
                <a:gd name="connsiteY7" fmla="*/ 1800200 h 3261552"/>
                <a:gd name="connsiteX8" fmla="*/ 4752528 w 4752528"/>
                <a:gd name="connsiteY8" fmla="*/ 2160240 h 3261552"/>
                <a:gd name="connsiteX9" fmla="*/ 1980220 w 4752528"/>
                <a:gd name="connsiteY9" fmla="*/ 2160240 h 3261552"/>
                <a:gd name="connsiteX10" fmla="*/ 1394487 w 4752528"/>
                <a:gd name="connsiteY10" fmla="*/ 3261552 h 3261552"/>
                <a:gd name="connsiteX11" fmla="*/ 1324103 w 4752528"/>
                <a:gd name="connsiteY11" fmla="*/ 2151927 h 3261552"/>
                <a:gd name="connsiteX12" fmla="*/ 0 w 4752528"/>
                <a:gd name="connsiteY12" fmla="*/ 2160240 h 3261552"/>
                <a:gd name="connsiteX13" fmla="*/ 0 w 4752528"/>
                <a:gd name="connsiteY13" fmla="*/ 1800200 h 3261552"/>
                <a:gd name="connsiteX14" fmla="*/ 0 w 4752528"/>
                <a:gd name="connsiteY14" fmla="*/ 1260140 h 3261552"/>
                <a:gd name="connsiteX15" fmla="*/ 0 w 4752528"/>
                <a:gd name="connsiteY15" fmla="*/ 1260140 h 3261552"/>
                <a:gd name="connsiteX16" fmla="*/ 0 w 4752528"/>
                <a:gd name="connsiteY16" fmla="*/ 0 h 3261552"/>
                <a:gd name="connsiteX0" fmla="*/ 0 w 4752528"/>
                <a:gd name="connsiteY0" fmla="*/ 0 h 3261552"/>
                <a:gd name="connsiteX1" fmla="*/ 792088 w 4752528"/>
                <a:gd name="connsiteY1" fmla="*/ 0 h 3261552"/>
                <a:gd name="connsiteX2" fmla="*/ 792088 w 4752528"/>
                <a:gd name="connsiteY2" fmla="*/ 0 h 3261552"/>
                <a:gd name="connsiteX3" fmla="*/ 1980220 w 4752528"/>
                <a:gd name="connsiteY3" fmla="*/ 0 h 3261552"/>
                <a:gd name="connsiteX4" fmla="*/ 4752528 w 4752528"/>
                <a:gd name="connsiteY4" fmla="*/ 0 h 3261552"/>
                <a:gd name="connsiteX5" fmla="*/ 4752528 w 4752528"/>
                <a:gd name="connsiteY5" fmla="*/ 1260140 h 3261552"/>
                <a:gd name="connsiteX6" fmla="*/ 4752528 w 4752528"/>
                <a:gd name="connsiteY6" fmla="*/ 1260140 h 3261552"/>
                <a:gd name="connsiteX7" fmla="*/ 4752528 w 4752528"/>
                <a:gd name="connsiteY7" fmla="*/ 1800200 h 3261552"/>
                <a:gd name="connsiteX8" fmla="*/ 4752528 w 4752528"/>
                <a:gd name="connsiteY8" fmla="*/ 2160240 h 3261552"/>
                <a:gd name="connsiteX9" fmla="*/ 1980220 w 4752528"/>
                <a:gd name="connsiteY9" fmla="*/ 2160240 h 3261552"/>
                <a:gd name="connsiteX10" fmla="*/ 1394487 w 4752528"/>
                <a:gd name="connsiteY10" fmla="*/ 3261552 h 3261552"/>
                <a:gd name="connsiteX11" fmla="*/ 1332416 w 4752528"/>
                <a:gd name="connsiteY11" fmla="*/ 2160240 h 3261552"/>
                <a:gd name="connsiteX12" fmla="*/ 0 w 4752528"/>
                <a:gd name="connsiteY12" fmla="*/ 2160240 h 3261552"/>
                <a:gd name="connsiteX13" fmla="*/ 0 w 4752528"/>
                <a:gd name="connsiteY13" fmla="*/ 1800200 h 3261552"/>
                <a:gd name="connsiteX14" fmla="*/ 0 w 4752528"/>
                <a:gd name="connsiteY14" fmla="*/ 1260140 h 3261552"/>
                <a:gd name="connsiteX15" fmla="*/ 0 w 4752528"/>
                <a:gd name="connsiteY15" fmla="*/ 1260140 h 3261552"/>
                <a:gd name="connsiteX16" fmla="*/ 0 w 4752528"/>
                <a:gd name="connsiteY16" fmla="*/ 0 h 326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52528" h="3261552">
                  <a:moveTo>
                    <a:pt x="0" y="0"/>
                  </a:moveTo>
                  <a:lnTo>
                    <a:pt x="792088" y="0"/>
                  </a:lnTo>
                  <a:lnTo>
                    <a:pt x="792088" y="0"/>
                  </a:lnTo>
                  <a:lnTo>
                    <a:pt x="1980220" y="0"/>
                  </a:lnTo>
                  <a:lnTo>
                    <a:pt x="4752528" y="0"/>
                  </a:lnTo>
                  <a:lnTo>
                    <a:pt x="4752528" y="1260140"/>
                  </a:lnTo>
                  <a:lnTo>
                    <a:pt x="4752528" y="1260140"/>
                  </a:lnTo>
                  <a:lnTo>
                    <a:pt x="4752528" y="1800200"/>
                  </a:lnTo>
                  <a:lnTo>
                    <a:pt x="4752528" y="2160240"/>
                  </a:lnTo>
                  <a:lnTo>
                    <a:pt x="1980220" y="2160240"/>
                  </a:lnTo>
                  <a:lnTo>
                    <a:pt x="1394487" y="3261552"/>
                  </a:lnTo>
                  <a:lnTo>
                    <a:pt x="1332416" y="2160240"/>
                  </a:lnTo>
                  <a:lnTo>
                    <a:pt x="0" y="2160240"/>
                  </a:lnTo>
                  <a:lnTo>
                    <a:pt x="0" y="1800200"/>
                  </a:lnTo>
                  <a:lnTo>
                    <a:pt x="0" y="1260140"/>
                  </a:lnTo>
                  <a:lnTo>
                    <a:pt x="0" y="1260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088437" y="2939727"/>
              <a:ext cx="2736770" cy="1209353"/>
              <a:chOff x="4749963" y="1230933"/>
              <a:chExt cx="2070864" cy="120935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033089" y="1230933"/>
                <a:ext cx="7328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/>
                  <a:t>Where</a:t>
                </a:r>
                <a:endParaRPr lang="ko-KR" altLang="en-US" sz="1400" b="1" dirty="0"/>
              </a:p>
            </p:txBody>
          </p:sp>
          <p:pic>
            <p:nvPicPr>
              <p:cNvPr id="17" name="Picture 2" descr="http://cdn.chriscolotti.us/wp-content/uploads/2012/07/where-are-you.jpe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756" y="1655216"/>
                <a:ext cx="846071" cy="785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749963" y="1250678"/>
                <a:ext cx="9900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/>
                  <a:t>What : Scene</a:t>
                </a:r>
                <a:endParaRPr lang="ko-KR" altLang="en-US" sz="1400" b="1" dirty="0"/>
              </a:p>
            </p:txBody>
          </p:sp>
        </p:grpSp>
        <p:cxnSp>
          <p:nvCxnSpPr>
            <p:cNvPr id="49" name="직선 화살표 연결선 48"/>
            <p:cNvCxnSpPr/>
            <p:nvPr/>
          </p:nvCxnSpPr>
          <p:spPr bwMode="auto">
            <a:xfrm>
              <a:off x="7353243" y="5444955"/>
              <a:ext cx="286998" cy="0"/>
            </a:xfrm>
            <a:prstGeom prst="straightConnector1">
              <a:avLst/>
            </a:prstGeom>
            <a:solidFill>
              <a:schemeClr val="bg1"/>
            </a:solidFill>
            <a:ln w="412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896" y="3295203"/>
              <a:ext cx="1718714" cy="85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3" descr="https://cdn1.iconfinder.com/data/icons/ikooni-outline-seo-web/128/seo2-88-3-512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243" y="2883050"/>
              <a:ext cx="1361512" cy="119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7453498" y="4035532"/>
              <a:ext cx="11931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Routing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: self-driving car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39543" y="977174"/>
            <a:ext cx="8905945" cy="1338828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>
                <a:solidFill>
                  <a:srgbClr val="000000"/>
                </a:solidFill>
              </a:rPr>
              <a:t>S</a:t>
            </a:r>
            <a:r>
              <a:rPr lang="en-US" altLang="ko-KR" sz="1800" b="0" kern="0" dirty="0" smtClean="0">
                <a:solidFill>
                  <a:srgbClr val="000000"/>
                </a:solidFill>
              </a:rPr>
              <a:t>ensing </a:t>
            </a:r>
            <a:r>
              <a:rPr lang="en-US" altLang="ko-KR" sz="1800" b="0" kern="0" dirty="0">
                <a:solidFill>
                  <a:srgbClr val="000000"/>
                </a:solidFill>
              </a:rPr>
              <a:t>its environment and navigating without human </a:t>
            </a:r>
            <a:r>
              <a:rPr lang="en-US" altLang="ko-KR" sz="1800" b="0" kern="0" dirty="0" smtClean="0">
                <a:solidFill>
                  <a:srgbClr val="000000"/>
                </a:solidFill>
              </a:rPr>
              <a:t>involvement</a:t>
            </a:r>
            <a:endParaRPr kumimoji="1" lang="en-US" altLang="ko-KR" sz="1800" kern="0" dirty="0">
              <a:solidFill>
                <a:srgbClr val="002060">
                  <a:lumMod val="75000"/>
                  <a:lumOff val="25000"/>
                </a:srgbClr>
              </a:solidFill>
              <a:latin typeface="맑은 고딕"/>
              <a:ea typeface="맑은 고딕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Car sensing, understanding of road condition big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Traffic pattern analysis and scheduling the driving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Embedded system with high performance of deep-learning</a:t>
            </a:r>
            <a:endParaRPr lang="en-US" altLang="ko-KR" sz="1400" b="0" dirty="0">
              <a:solidFill>
                <a:srgbClr val="000000"/>
              </a:solidFill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5732828" y="2970906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High performance embedded system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Sensing, observation, understanding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Supports deep learning by itself</a:t>
            </a:r>
          </a:p>
        </p:txBody>
      </p:sp>
      <p:sp>
        <p:nvSpPr>
          <p:cNvPr id="78" name="직사각형 304"/>
          <p:cNvSpPr>
            <a:spLocks noChangeArrowheads="1"/>
          </p:cNvSpPr>
          <p:nvPr/>
        </p:nvSpPr>
        <p:spPr bwMode="auto">
          <a:xfrm>
            <a:off x="5529064" y="263691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5732828" y="4227943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Many sensors and fusion data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Real-time response of event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Self-detecting, healing</a:t>
            </a:r>
          </a:p>
        </p:txBody>
      </p:sp>
      <p:sp>
        <p:nvSpPr>
          <p:cNvPr id="87" name="Rounded Rectangle 86"/>
          <p:cNvSpPr/>
          <p:nvPr/>
        </p:nvSpPr>
        <p:spPr bwMode="auto">
          <a:xfrm>
            <a:off x="5732828" y="5524087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Careful of pedestrian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Accident with other cars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Saving life from car accident</a:t>
            </a:r>
          </a:p>
        </p:txBody>
      </p:sp>
      <p:sp>
        <p:nvSpPr>
          <p:cNvPr id="79" name="직사각형 304"/>
          <p:cNvSpPr>
            <a:spLocks noChangeArrowheads="1"/>
          </p:cNvSpPr>
          <p:nvPr/>
        </p:nvSpPr>
        <p:spPr bwMode="auto">
          <a:xfrm>
            <a:off x="5573123" y="391525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80" name="직사각형 304"/>
          <p:cNvSpPr>
            <a:spLocks noChangeArrowheads="1"/>
          </p:cNvSpPr>
          <p:nvPr/>
        </p:nvSpPr>
        <p:spPr bwMode="auto">
          <a:xfrm>
            <a:off x="5532417" y="519360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85" y="5341123"/>
            <a:ext cx="3547894" cy="1111748"/>
          </a:xfrm>
          <a:prstGeom prst="rect">
            <a:avLst/>
          </a:prstGeom>
        </p:spPr>
      </p:pic>
      <p:sp>
        <p:nvSpPr>
          <p:cNvPr id="88" name="직사각형 82"/>
          <p:cNvSpPr/>
          <p:nvPr/>
        </p:nvSpPr>
        <p:spPr>
          <a:xfrm>
            <a:off x="1958296" y="6370722"/>
            <a:ext cx="25185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 smtClean="0"/>
              <a:t>* </a:t>
            </a:r>
            <a:r>
              <a:rPr lang="en-US" altLang="ko-KR" sz="1000" b="0" dirty="0"/>
              <a:t>https://www.google.com/selfdrivingcar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527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ata:image/jpeg;base64,/9j/4AAQSkZJRgABAQAAAQABAAD/2wCEAAkGBxMSERUQEBIWFhUVFhUVFxgVFhcVFxISFxYWGBcYGRcYHighGBolHRUVITIhJSkrLi4wFx8zODMsNyguLisBCgoKDg0OGhAQGy4lHSIrKy0tMjctMy0tLTcuLS03LTAtNy8tLS83LzArKysrLSsvMC0vNS0tLS8rLy0tLS0tK//AABEIAN4A4wMBIgACEQEDEQH/xAAcAAEAAgMBAQEAAAAAAAAAAAAABQYDBAcCAQj/xABDEAACAQMCBAMFBQUFBgcAAAABAgADBBESIQUxQVEGE2EiMnGBkQcUI0KhUmJywfAVM6Kx0SRDU4KS0hdUY4OTwvH/xAAZAQEAAwEBAAAAAAAAAAAAAAAAAQMEAgX/xAAkEQEBAAIBAwQCAwAAAAAAAAAAAQIRAxMxQQQSIWFRwVKRof/aAAwDAQACEQMRAD8A7jERAREQEREBERAREQEREBERAREQERKLX4zdFmYVMKSdKhV9legzjJlnHx3Psp5ebHj1vyvUTnTVrphUVbiorOvstnOip0IB2xnGR8eWZzkeOeI9bqqD1HsbHqPdjk47hTh5pyS2P0XPFaqEUuxwqgknsBPzu3jjiP8A5ur/AIf+2e7rxbeva0g9zVOp7pHGQNQSpTKZwM7B/wBBOFt7fDp/GfHKqSgqUaB/9WonmY9UJ9k/HMzeGfEzV2x59OqOugo2PmhnBHRdzpx12kz4JoU2ukDqD0zkqw+DqQyn1BlnUmte2KOllv3e6/p+k0fM9SE4fUek6U6jl0fIpu2NQOC3luQAGOAdL7ZC4OWGppuVL4REQkiIgIiICIiAiIgIiICIiAiIgIiICJHca45b2ieZc1VQdBzZz2VRux+E5nx77RLm4Jp2SGhTO2s4aqw9Py0/1PqIF/8AE/i21sV/GfLn3aVMaqh9So91f3mwPWRNGidJyuMMyjf3gAPa9NyfpKFwfwdWrN5jk5Y6izEli3ck7k/GXk3WNjzGcj16zRweWT1Wvjf3+mzSo7jbr3nL6vDULOe9Sof8bTotfiK0qb1m92mrOfXA2HxPKcmS/bG536/Hr+sc3g9N5sSS8NT0Exrw9fJ36Xl2g9RotTn6nE0/7QMzW1Z2S2VNmq3N6wJ5KVqUl1HuFCaj8DKGpqcTsyan3egpZl2bSMlqg95VA3bSdtsnYzY8OcLuKFZar0KgUHJIXLAetP3/APDLBaWzYNCyR2GBrbYNUP7VV9l332JwPygTd4TwurbVg9dqQHYVMv8ATSB9DA6Db1UuKNMqTjXRbcMjArURgCrAMvLkRLBIJKtOvTzQqDzKeGxybY50sDuVbln1yNxJ2QkiIgIiICIiAiIgIiICIiAiIgImK6uUpoalV1RFGSzEKAPUmc68Q/agMmlw+n5h5ebUBCD1VOb/ADwPjAv/ABPiVG3Q1biotNB1Y4yew7n0G85vx/7S6lXNLhyFQdvOqL7R9Upnl8W+kr1vwe6vqvm3DvUbu3JQeiqNlHoBL5wPwVTpANUwTAo3DPDFe6qebWLuzc3clmPzPT05S/cK8K0aADPjI7yVrX1OkNNMAn9JEXd4WOXPygSNbiIX2aQ+cqvHUCo1ZSdSnW4X2iyfn0r+0ASwA5kAciZnq3pJ0oCSeQAyT8hJPh3hirUOq4bQv7I3cj1PJf1+UmZWdnOWOOXebcpvuL3dzUFl5KPpbenRWo3msp2fVqJK8mBO3I9iLvwj7NWdVa5ppRzzVaj1GHpz05+Zx6zoXBuB29qmi3pKgwqkjdmCgKuWO5wAB8pIxbb80xxmM1FR/wDDbh3/AAW/+Wp/3TBxP7P7JLdvKpsr0qdbyialQ6HYu5ONXte0x556DpLrPLqCCDyIwfgZDpzlaq0aWAQlKmCWLAkaVHtsQCNTHHXI9G2A06tVqiCp5RWmRkBiqkqeR8sAgbdCcyW41wJ1V6LoXpPka1JBC812Cn2wcc8DbOeh8cO9kaSC55DC45emogH4CShBtTNuPvFL2dDBtKgqAmoA4GcBtyTgAHkQRvOieFTdeT/toTVq9jRn+6wNOoszEt3JkJZeFPOZalxTVd/4nNPWG0aiAVDaV1D4jf3pdJCSIiAiIgIiICIiAiYqlwi7M6j4kD/Oe1cHcEH4bwjb1Ex3Fdaal6jKqjcsxCgDuSdhKf4n+0e2tSaVH/aKw200yNCH9+pyHwXJ9BCVydwASSABuSdgB3JlC8R/adRp5p2Si4qctefwV/5h/ef8u3rKPfXt/wAUbFZj5ZO1JAVpjfbI/MfViflLh4b+z8Lhqv0gVBra94lUD3Ds/UL7tNP4UGw+O57ky8cA8BpTAaqN+0tKrRtlwAPlzkVf8ZZth7IgSL16NAaUAz2EiL3irNzOB2EiLm/9fnM3D+DV7jDAaE/bfqP3V5n/AC9YGCvf9v8A9m/w7w/Wr+1UzST1Htkei9PnLJwrgNGh7QGp/wBttz8ui/KSsDR4bwmlQH4a79WO7H4n+Q2m9EQEREBERAT5ifYgIiICIiAiIgIiIGC+u0o02qVDhV+pPIADqScAD1lOu7y5uj7zUqfREOCR++43z6DA+POb3HqhrXApfkpY+dRhkn5KQB/EZnp0wBgTVhJhN+aw8mV5crjvWM/1CDw8cjFQgb6hsdZPdiM9/r33nv7nVonUjMPVDy+I6/MESbX+vWe511L5c9HHx8OT/aJwqrWTzTWqVNiQjuz0zjG6qT7LAkZHqDnfAwfZXwVL+kahI/CbQ46jbKn4EZ+amX/xDaAI2BlW9sDtUUHYdtS6lPo3pOV3FOrw25+9W9Rqdtc/h1iufwyX94jsG3DdMsOozRyYyXc7Vq4c7Zq947rbULa0UAaQR9TNO94+W2p7DvKZSIp++xd+5Oc+ues3LK3r3BxSQkdTyVfi38ucqXNq5v8AqTkzzYWNe5P4a+z1dtkHw/a+UsfCvCVNMNXPmN2/IPl+b5/SWNRjYcoEJwrwzSpYZ/xH7sNgf3V5D55MnIiAiIgIiICIiAiIgIiICIiAiIgIiICIiBU6aE3VwxO2QAuORHM5652+k2wuD/X0+Mx8QHlXWo+7WGQemoABh9Ap+vabLLNV7S/TFj3s/FrEDjb6euOnxjV/WR/pPtQbc/6/nMDvtgSE26R3iGpUIQDAo7mo+RqQ7aSM5GMauh6So29zRrebanBVWqJg7hhqYYPyxJvxjxgUKBPNhgqv7dTfyqeOuphv+6rnpKH4O4FUASpV1kOdSqpxUuWJ3IY+5Syd6h58lyTOeXtI74Pm2r59nvh2mwqU65ZxRfTTBzg0iAQGb8+k5GxyBpz69IpUlUBVAAHIAYA+UrvhWwq06lR69YEsqIlGmNNCiilidAIySS27Hc4GemLLKGkiIgIiICIiAiIgIiICIiAiIgIiICIiAiIgIiIGtf2S1kKP8QRzVhyIPeQNTzbfaquumOVReg/eHNf1HrLPPNRAwKsAQQQQRkEHmCOoneOdnx4V58Uyu+1VCnxF2Z9dIpTBwj7kvg4OVxldwcdwM9RIvi3iSlSOgHNTGyDBc/8At5BA9XKr6ynfaR4KaxJuLcv9zc7qGbFsx/KRnHlk8j05dsxHA1S1Raz0wWYjyqQGFGSPxau2CdxpQ8yQTtz76v4ivoXzVwq2Jq1KWun5106s6WxbNKjTYgfeKzgA6CBg7AvpCqFXOZP+w6lGp5td/MqHGWxgDGQMAdACQByA2AEzeAlNGmWrNruKzF61QnLVGydOT6LgYGw5DAlxuKK1FlVtt3V8kk1Edw26Dgb4YSet62ob8xz/ANRKfUotReT9hchwCDuJCUvE8U3z8Z7gIiICIiAiIgIiICIiAiIgIiICIiAiIgIiICIiB4q0lZSrgMpBBBAIIPMEHmJH0fD1qiPSWggSooVwB74UYGfh37785JxA5bxKyqcPrBGJai5/Cqfrofs4/wAQGe4Fo4NxPUACZYOJ8Pp3FJqNZdSMMEciOxB5hgcEEciJzerQq2FcUKpLI2TSqYx5ijvjk46j5jnAvtzbioshxqpP6Tb4VxAMOc3by2Dj1gZrS4DAEc5uq2ZV6FQ0mweUsFtWDDI5wNqJ8U5n2AiIgIiICIiAiIgIiICIiAiIgIiICIiAiIgIiICaPGOF07mkaNUZB3BHvI45Mp6Ef6jkZvRA5bTNWyrm3r8xujj3aqdGHY9CvQ+mCblwziAYc5vcf4NTu6RpVNjzRx71N+jD+Y6jaUC0uKtrVNvcDDryI9116MvdT+m46QLxe2ocZHOaFncmm2DNnh98HHOer61DDIgStGrqGRM4MrdhdlDpaT1KpkZEDPE+Az7AREQEREBERAREQEREBERAREQEREBERAREQEREBIjxLwFLulpPs1Fyab43Ru3qp2yPh1AIl4gcv4bd1KFQ0K401EOCOhHRlPVT0P8AMES52N4GE9eJ/Dy3SAqQtZM+W/8A9W7qf05j1p3Cr96bmlVBV0OllPMH+Y6g9QcwLZfWufaE88OvSp0tMtpchxMF7bfmECep1M7iZgZAcOvceyZNU36jlAyxNKlxagzmmlVWZdQYKc6CpwwYjZSDgHPLI7ibsBERAREQEREBERAREQEREBERAREQEREBERAREQEr3ivw6LlfMpYWug9k8g689DenY9CfUg2GIHNeD8UIJRwVdTpZTsVYcwRLZb1w4mt4u8OGuPvFvtXUcuQrKPyk9GHQ/I7biu8G4t0OQQcEHYgjYgjoQRygWK6oYOoT4ON+WAoUtUYlaa4YhnClsFgCFGFO5x9Zlp3IYDqTyA5t/XfpKRx26rXTvaWOMDCV62SKYyA3lIwBJGCMkAls9FkybRbJN1MWXGqRd0Vg7O2atQbq7/s08/7tTnHc5PqdzifGrq3ph6Ceeq+8g/vNHdMA6yP2eeOXLBgODeFUoe09RqjgdFCrnsEyf1MsNhdCpSV8squMqHTQceoGSPpLJx5RRebG/CO4P9o1OrWKNU0OcAUKyeUyt3BbDNkdCPn0nQqL6lDdwDOc+LPDdO6p6XUFwCaTHByeZUN1Bxy59cS5eEKBSxt0JYkUlzqOTkjOMnoM4+AnOd+tO+OWedpeIicLSIiAiIgIiICIiAiIgIiICIiAiIgIiICIiAnM/HVSmt5qprodFzXdiq0iukFWJJzqGQM43GRuROmTnf2peCmuVN3a5NVQDUpDlWVRsyj/AIqjl3AxzxAqVpxZ7p0sLWpU8tgTWrv/AHtZBu+3+7pZIAQYyWUHbIN2trdKSCjRUJTTYBduuSfXJySepJJlF+zXTTW5uahwF8qlnGSudZbbnz8vP8I7S/sMbdpq4cZrbF6nO70CC0RmXMr4XwCDup5jl8CCORB3yNxLLwC510tJOSh05xjUMZVsDuDg42yGA5St6czZ8DXIqGqVOVHsZ6HQzHbuMu4z+7K+bGXHbR6fOzPXirbERMbeREQEREBERAREQEREBERARE+ZgfYnzM+aoHqJ48wT55wgZImE3C955N2veBsRNQ36d5jbitMdYEHxbhFO3rNcUgF+8MvmLtpaqqsRUCn8xHP+EHnknTJkFxji91eU6VYUT5VOp5yuCKQp6Q6HU75BXDOrZGN9sc5u23ElIy2AM4yCGAPLBYcj/nNfBluaYPU42X3eEjmMTH5q4zqGOeScADuTMda8RRqJGO+dpdqs1yjLWqhVJPSSngGgRbGqVVfNdmUKqp+Hk6SQoGSTqbJ3OoSk3F8tw/lmqtOntqYsAzA7AIp97J9NxnnLp4e45baVt6NcVBTC0/zMwI23Ygbynnykx9vlo9Lhcsvf48ff2s8TAt0p6zIKg7zI9B7ifAZ9gIiICIiAiIgIiIHwzycz3EDEQZ4KmbGJ8xA1Gpt3mF6L95I4jTAhqlvU7zVq2lXof1li0RoECo1rCv0b9ZoV+F3J5N+pl88oT55IgcyuOC3Z/Mf+oyOr+H7w/mP/AFGdcNuJ8NqvaByGw4FXQaK1PWnYMRtnONPIyw8PsKKFmC3FIuSz6HYhick5UllI3O2Mby+fc17Tz9yXtAod3wO1ce9cc840+ySDkez5ennvy6TAlhSQ6tDVCMY81CwGBgYUBVHLoJ0L7gnaP7PTtO+pn+ar6WH8Z/TnF81SoVY2qEowZW8qmCjDkRnfM1bsX1QBQNIGMb+6BjGkAYXl0nUfuCdp9FivacLHNrCyvV5sfrLFZLcjmf1lpFmvaehbiBG271es36Tt1mUUhPQSABnqfMT7AREQERE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6" descr="data:image/jpeg;base64,/9j/4AAQSkZJRgABAQAAAQABAAD/2wCEAAkGBxMSERUQEBIWFhUVFhUVFxgVFhcVFxISFxYWGBcYGRcYHighGBolHRUVITIhJSkrLi4wFx8zODMsNyguLisBCgoKDg0OGhAQGy4lHSIrKy0tMjctMy0tLTcuLS03LTAtNy8tLS83LzArKysrLSsvMC0vNS0tLS8rLy0tLS0tK//AABEIAN4A4wMBIgACEQEDEQH/xAAcAAEAAgMBAQEAAAAAAAAAAAAABQYDBAcCAQj/xABDEAACAQMCBAMFBQUFBgcAAAABAgADBBESIQUxQVEGE2EiMnGBkQcUI0KhUmJywfAVM6Kx0SRDU4KS0hdUY4OTwvH/xAAZAQEAAwEBAAAAAAAAAAAAAAAAAQMEAgX/xAAkEQEBAAIBAwQCAwAAAAAAAAAAAQIRAxMxQQQSIWFRwVKRof/aAAwDAQACEQMRAD8A7jERAREQEREBERAREQEREBERAREQERKLX4zdFmYVMKSdKhV9legzjJlnHx3Psp5ebHj1vyvUTnTVrphUVbiorOvstnOip0IB2xnGR8eWZzkeOeI9bqqD1HsbHqPdjk47hTh5pyS2P0XPFaqEUuxwqgknsBPzu3jjiP8A5ur/AIf+2e7rxbeva0g9zVOp7pHGQNQSpTKZwM7B/wBBOFt7fDp/GfHKqSgqUaB/9WonmY9UJ9k/HMzeGfEzV2x59OqOugo2PmhnBHRdzpx12kz4JoU2ukDqD0zkqw+DqQyn1BlnUmte2KOllv3e6/p+k0fM9SE4fUek6U6jl0fIpu2NQOC3luQAGOAdL7ZC4OWGppuVL4REQkiIgIiICIiAiIgIiICIiAiIgIiICJHca45b2ieZc1VQdBzZz2VRux+E5nx77RLm4Jp2SGhTO2s4aqw9Py0/1PqIF/8AE/i21sV/GfLn3aVMaqh9So91f3mwPWRNGidJyuMMyjf3gAPa9NyfpKFwfwdWrN5jk5Y6izEli3ck7k/GXk3WNjzGcj16zRweWT1Wvjf3+mzSo7jbr3nL6vDULOe9Sof8bTotfiK0qb1m92mrOfXA2HxPKcmS/bG536/Hr+sc3g9N5sSS8NT0Exrw9fJ36Xl2g9RotTn6nE0/7QMzW1Z2S2VNmq3N6wJ5KVqUl1HuFCaj8DKGpqcTsyan3egpZl2bSMlqg95VA3bSdtsnYzY8OcLuKFZar0KgUHJIXLAetP3/APDLBaWzYNCyR2GBrbYNUP7VV9l332JwPygTd4TwurbVg9dqQHYVMv8ATSB9DA6Db1UuKNMqTjXRbcMjArURgCrAMvLkRLBIJKtOvTzQqDzKeGxybY50sDuVbln1yNxJ2QkiIgIiICIiAiIgIiICIiAiIgImK6uUpoalV1RFGSzEKAPUmc68Q/agMmlw+n5h5ebUBCD1VOb/ADwPjAv/ABPiVG3Q1biotNB1Y4yew7n0G85vx/7S6lXNLhyFQdvOqL7R9Upnl8W+kr1vwe6vqvm3DvUbu3JQeiqNlHoBL5wPwVTpANUwTAo3DPDFe6qebWLuzc3clmPzPT05S/cK8K0aADPjI7yVrX1OkNNMAn9JEXd4WOXPygSNbiIX2aQ+cqvHUCo1ZSdSnW4X2iyfn0r+0ASwA5kAciZnq3pJ0oCSeQAyT8hJPh3hirUOq4bQv7I3cj1PJf1+UmZWdnOWOOXebcpvuL3dzUFl5KPpbenRWo3msp2fVqJK8mBO3I9iLvwj7NWdVa5ppRzzVaj1GHpz05+Zx6zoXBuB29qmi3pKgwqkjdmCgKuWO5wAB8pIxbb80xxmM1FR/wDDbh3/AAW/+Wp/3TBxP7P7JLdvKpsr0qdbyialQ6HYu5ONXte0x556DpLrPLqCCDyIwfgZDpzlaq0aWAQlKmCWLAkaVHtsQCNTHHXI9G2A06tVqiCp5RWmRkBiqkqeR8sAgbdCcyW41wJ1V6LoXpPka1JBC812Cn2wcc8DbOeh8cO9kaSC55DC45emogH4CShBtTNuPvFL2dDBtKgqAmoA4GcBtyTgAHkQRvOieFTdeT/toTVq9jRn+6wNOoszEt3JkJZeFPOZalxTVd/4nNPWG0aiAVDaV1D4jf3pdJCSIiAiIgIiICIiAiYqlwi7M6j4kD/Oe1cHcEH4bwjb1Ex3Fdaal6jKqjcsxCgDuSdhKf4n+0e2tSaVH/aKw200yNCH9+pyHwXJ9BCVydwASSABuSdgB3JlC8R/adRp5p2Si4qctefwV/5h/ef8u3rKPfXt/wAUbFZj5ZO1JAVpjfbI/MfViflLh4b+z8Lhqv0gVBra94lUD3Ds/UL7tNP4UGw+O57ky8cA8BpTAaqN+0tKrRtlwAPlzkVf8ZZth7IgSL16NAaUAz2EiL3irNzOB2EiLm/9fnM3D+DV7jDAaE/bfqP3V5n/AC9YGCvf9v8A9m/w7w/Wr+1UzST1Htkei9PnLJwrgNGh7QGp/wBttz8ui/KSsDR4bwmlQH4a79WO7H4n+Q2m9EQEREBERAT5ifYgIiICIiAiIgIiIGC+u0o02qVDhV+pPIADqScAD1lOu7y5uj7zUqfREOCR++43z6DA+POb3HqhrXApfkpY+dRhkn5KQB/EZnp0wBgTVhJhN+aw8mV5crjvWM/1CDw8cjFQgb6hsdZPdiM9/r33nv7nVonUjMPVDy+I6/MESbX+vWe511L5c9HHx8OT/aJwqrWTzTWqVNiQjuz0zjG6qT7LAkZHqDnfAwfZXwVL+kahI/CbQ46jbKn4EZ+amX/xDaAI2BlW9sDtUUHYdtS6lPo3pOV3FOrw25+9W9Rqdtc/h1iufwyX94jsG3DdMsOozRyYyXc7Vq4c7Zq947rbULa0UAaQR9TNO94+W2p7DvKZSIp++xd+5Oc+ues3LK3r3BxSQkdTyVfi38ucqXNq5v8AqTkzzYWNe5P4a+z1dtkHw/a+UsfCvCVNMNXPmN2/IPl+b5/SWNRjYcoEJwrwzSpYZ/xH7sNgf3V5D55MnIiAiIgIiICIiAiIgIiICIiAiIgIiICIiBU6aE3VwxO2QAuORHM5652+k2wuD/X0+Mx8QHlXWo+7WGQemoABh9Ap+vabLLNV7S/TFj3s/FrEDjb6euOnxjV/WR/pPtQbc/6/nMDvtgSE26R3iGpUIQDAo7mo+RqQ7aSM5GMauh6So29zRrebanBVWqJg7hhqYYPyxJvxjxgUKBPNhgqv7dTfyqeOuphv+6rnpKH4O4FUASpV1kOdSqpxUuWJ3IY+5Syd6h58lyTOeXtI74Pm2r59nvh2mwqU65ZxRfTTBzg0iAQGb8+k5GxyBpz69IpUlUBVAAHIAYA+UrvhWwq06lR69YEsqIlGmNNCiilidAIySS27Hc4GemLLKGkiIgIiICIiAiIgIiICIiAiIgIiICIiAiIgIiIGtf2S1kKP8QRzVhyIPeQNTzbfaquumOVReg/eHNf1HrLPPNRAwKsAQQQQRkEHmCOoneOdnx4V58Uyu+1VCnxF2Z9dIpTBwj7kvg4OVxldwcdwM9RIvi3iSlSOgHNTGyDBc/8At5BA9XKr6ynfaR4KaxJuLcv9zc7qGbFsx/KRnHlk8j05dsxHA1S1Raz0wWYjyqQGFGSPxau2CdxpQ8yQTtz76v4ivoXzVwq2Jq1KWun5106s6WxbNKjTYgfeKzgA6CBg7AvpCqFXOZP+w6lGp5td/MqHGWxgDGQMAdACQByA2AEzeAlNGmWrNruKzF61QnLVGydOT6LgYGw5DAlxuKK1FlVtt3V8kk1Edw26Dgb4YSet62ob8xz/ANRKfUotReT9hchwCDuJCUvE8U3z8Z7gIiICIiAiIgIiICIiAiIgIiICIiAiIgIiICIiB4q0lZSrgMpBBBAIIPMEHmJH0fD1qiPSWggSooVwB74UYGfh37785JxA5bxKyqcPrBGJai5/Cqfrofs4/wAQGe4Fo4NxPUACZYOJ8Pp3FJqNZdSMMEciOxB5hgcEEciJzerQq2FcUKpLI2TSqYx5ijvjk46j5jnAvtzbioshxqpP6Tb4VxAMOc3by2Dj1gZrS4DAEc5uq2ZV6FQ0mweUsFtWDDI5wNqJ8U5n2AiIgIiICIiAiIgIiICIiAiIgIiICIiAiIgIiICaPGOF07mkaNUZB3BHvI45Mp6Ef6jkZvRA5bTNWyrm3r8xujj3aqdGHY9CvQ+mCblwziAYc5vcf4NTu6RpVNjzRx71N+jD+Y6jaUC0uKtrVNvcDDryI9116MvdT+m46QLxe2ocZHOaFncmm2DNnh98HHOer61DDIgStGrqGRM4MrdhdlDpaT1KpkZEDPE+Az7AREQEREBERAREQEREBERAREQEREBERAREQEREBIjxLwFLulpPs1Fyab43Ru3qp2yPh1AIl4gcv4bd1KFQ0K401EOCOhHRlPVT0P8AMES52N4GE9eJ/Dy3SAqQtZM+W/8A9W7qf05j1p3Cr96bmlVBV0OllPMH+Y6g9QcwLZfWufaE88OvSp0tMtpchxMF7bfmECep1M7iZgZAcOvceyZNU36jlAyxNKlxagzmmlVWZdQYKc6CpwwYjZSDgHPLI7ibsBERAREQEREBERAREQEREBERAREQEREBERAREQEr3ivw6LlfMpYWug9k8g689DenY9CfUg2GIHNeD8UIJRwVdTpZTsVYcwRLZb1w4mt4u8OGuPvFvtXUcuQrKPyk9GHQ/I7biu8G4t0OQQcEHYgjYgjoQRygWK6oYOoT4ON+WAoUtUYlaa4YhnClsFgCFGFO5x9Zlp3IYDqTyA5t/XfpKRx26rXTvaWOMDCV62SKYyA3lIwBJGCMkAls9FkybRbJN1MWXGqRd0Vg7O2atQbq7/s08/7tTnHc5PqdzifGrq3ph6Ceeq+8g/vNHdMA6yP2eeOXLBgODeFUoe09RqjgdFCrnsEyf1MsNhdCpSV8squMqHTQceoGSPpLJx5RRebG/CO4P9o1OrWKNU0OcAUKyeUyt3BbDNkdCPn0nQqL6lDdwDOc+LPDdO6p6XUFwCaTHByeZUN1Bxy59cS5eEKBSxt0JYkUlzqOTkjOMnoM4+AnOd+tO+OWedpeIicLSIiAiIgIiICIiAiIgIiICIiAiIgIiICIiAnM/HVSmt5qprodFzXdiq0iukFWJJzqGQM43GRuROmTnf2peCmuVN3a5NVQDUpDlWVRsyj/AIqjl3AxzxAqVpxZ7p0sLWpU8tgTWrv/AHtZBu+3+7pZIAQYyWUHbIN2trdKSCjRUJTTYBduuSfXJySepJJlF+zXTTW5uahwF8qlnGSudZbbnz8vP8I7S/sMbdpq4cZrbF6nO70CC0RmXMr4XwCDup5jl8CCORB3yNxLLwC510tJOSh05xjUMZVsDuDg42yGA5St6czZ8DXIqGqVOVHsZ6HQzHbuMu4z+7K+bGXHbR6fOzPXirbERMbeREQEREBERAREQEREBERARE+ZgfYnzM+aoHqJ48wT55wgZImE3C955N2veBsRNQ36d5jbitMdYEHxbhFO3rNcUgF+8MvmLtpaqqsRUCn8xHP+EHnknTJkFxji91eU6VYUT5VOp5yuCKQp6Q6HU75BXDOrZGN9sc5u23ElIy2AM4yCGAPLBYcj/nNfBluaYPU42X3eEjmMTH5q4zqGOeScADuTMda8RRqJGO+dpdqs1yjLWqhVJPSSngGgRbGqVVfNdmUKqp+Hk6SQoGSTqbJ3OoSk3F8tw/lmqtOntqYsAzA7AIp97J9NxnnLp4e45baVt6NcVBTC0/zMwI23Ygbynnykx9vlo9Lhcsvf48ff2s8TAt0p6zIKg7zI9B7ifAZ9gIiICIiAiIgIiIHwzycz3EDEQZ4KmbGJ8xA1Gpt3mF6L95I4jTAhqlvU7zVq2lXof1li0RoECo1rCv0b9ZoV+F3J5N+pl88oT55IgcyuOC3Z/Mf+oyOr+H7w/mP/AFGdcNuJ8NqvaByGw4FXQaK1PWnYMRtnONPIyw8PsKKFmC3FIuSz6HYhick5UllI3O2Mby+fc17Tz9yXtAod3wO1ce9cc840+ySDkez5ennvy6TAlhSQ6tDVCMY81CwGBgYUBVHLoJ0L7gnaP7PTtO+pn+ar6WH8Z/TnF81SoVY2qEowZW8qmCjDkRnfM1bsX1QBQNIGMb+6BjGkAYXl0nUfuCdp9FivacLHNrCyvV5sfrLFZLcjmf1lpFmvaehbiBG271es36Tt1mUUhPQSABnqfMT7AREQERED/9k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14" descr="data:image/jpeg;base64,/9j/4AAQSkZJRgABAQAAAQABAAD/2wCEAAkGBxMTEhMSExIWFRUXGB4bGBcYFx4eHRgeHx4dHx0eGx0eICggIRslIRsfITEhJSkrLy4uHyAzOjMtNygtLisBCgoKDg0OGhAQGi0lHyAtLS0tLS0tLS0tLS0tLS0tLS0tLS0tLS0tLS0rLS0tLS0tLS0tLS0tLS0tLS0tLS0tLf/AABEIALUBFgMBIgACEQEDEQH/xAAcAAACAwEBAQEAAAAAAAAAAAAABwUGCAQDAgH/xAA/EAACAgAEBAUCBAMGBQQDAAABAgMRAAQSIQUGMUEHEyJRYTJxFEKBoSNSkTNicrHR4RUkQ6LwU2OCwQiS8f/EABcBAQEBAQAAAAAAAAAAAAAAAAABAgP/xAAfEQEBAQADAAIDAQAAAAAAAAAAARECITEDEkFRgWH/2gAMAwEAAhEDEQA/AHjgwYMAYMGDAGDBiE5l4iY/JhRisk8ipqABKLfrYXtYGwJFWwwE3gxn7mnjh/E5kQmdxHIqoGmdgQCVawbLDUp/N0YdMMnlHiqx5bLSFxpdvKmGuxG5YhGoklVY0nzrQ+5xJVxeMGDBioMGDBgDHlmcwkal5HVEXcsxAA+5Owxzcdz/AOHy809KfLRnpm0jYXue2M984c/TcRRPMj8uCI26Rtau3YsTvt0Arvf2DRuWzCSKHjdXRujKQQfsRsceuF14IcNmiyTyyUqZiTzIowb0qQBfsNVXX9dzhi4Ax5zTKgLOwVR1LEAD9Tj0wpuP805afM5ppLkXKgLCgjLqCD/GlawUBYfwkY/3iK3IBkRcfyjGlzUDH2EqE/scSCm9xuMZxy+c15ZUOYRmISPyjCpb1igLKULAO99sMvlbj+WhzcWXiYpFmUsRFSoimUA2ikCo5QSRp9JZTW5OMzlq2YYmE542ZzMJmssNUoy+m9MbFbOr1v6Tuy2nXpY9zhx4T3jzm5v+XiMZXLg6vNAvU5DDSD2IWzXe/jGkeXCfFn8JlPInVp8zC2gMTtLH1Ry5v1VQPUk74a3AOJ/icvHmAulZBqUXdqeh3AO436Yy3xhMqp8jLB55GH9obVVJ6UCLY/J0j74Y/g5zfLA0fDc0VKNtA17oTZ0H3UkjT7HbpVRTtwYMGKj8dgASSAB1J7Yrue55yEVXmA1ki41aQAgWQWQECgLO+I3xD4kE8tXgE0SjWyMRo1kgReYDsU2kO+2pV6UDhSw8xJHmW86PzolRljhM7+SnUHRWv0CtNLY2PtibNxcaHyGejmjWWJw6N0Yf+bH4OOjCUaPNxo+b4c7xRsNT+TBpy4UCrAnJZ6O+pIwNIPTux+VOOyyBYc2qpmNOpXQ3FmFr+0hbv8qdx1qiMVFkwYMGAMGDBgDBgwYAwYMGAMGDBgPiW9J09aNX79sIvmLnjMNIWki8pSqskhSwFRWVtJvcF2Y2osEAdsPfCNzHCBM+bymYVhHCc0mXZeoZ5RKhO9dG0AezN0vEqxWNEAimM7RGXUNGv663sUAVI6WTvvj84nxiGYLFBHIY9ZWIGTQUB8uxvY0FmBo797qwOLP8FWOG53zLTA0sYgGkKDWppSwsEdABY2vvXHwnL5dWRphKVEgNWBS6l1E0PqKqeh2O1nriZF7aA8KuMnMZOnkaRonK63vUwIDC7321Fb76bxc8KXwbzQVgGkszQJrBIpJIyVVB31shLV2Cg9xhtY0yMfMkgUFmIAAsk9AB1Jx9Y4uNZlYsvPIwDKkbMVP5qUmv16YDPfiHzQ2czEssU0rQBVWOKmUDa3DID6iNLMW+3YYrQikfLRxxt6GksR11ZiEskbnfYL27bnH60DyRhg2i5HX0qeulVr7EOR/XDk8JeSIIlOaepW1nyW1PUYGzAowADgg+qj12NbnN/wAaXbk3l5chlIsqrs+gG2PdibYgflWyaA/3xN4MGNMqz4hcXfLZMuhCl3WMuf8Apq9hnHuyjcDCmXOZP8GEhVROWOsOq6rYitDLqB0ougaivQt1OGd4oZwR5VNQNeajk6bAEbB2B+6qR874QXMGZVZ3lgRYkMpdFGw0kNpobAUGK7V2rEqxMcM4OzKrrMqlpVj06SsikAqG1BulORq36kVvid4nwyNIo9VLnYZkBMSWwpmDOxVANhpcCzZU/wA5uqZbjGcbKalfTAkwsgR+hitaul9O49xj34JmMvNmE/FVmFM1uxcg6QjMWY6gCGoDf56XRmX8rsaC5O44c5lUnZNDWysL2LISrEf3SQavtWOLxM4YJ+G5ldOooolUVZJjIeh8kKV/XHH4PzBuFwAAgrqBsdyxYV7gBgL9wcXJ1BBBFg7EHvjTLH/FHDSFoD6WA6bfcfGJ7w2yU68TyUxQgeaBqkJ31Ag1tuaJI/Tpiy808ATKZ5n/AAr/AIcORGQpCITuoBXar1HcbADrsMfPCedIos/HJITIhe0KqCqggi1phqffQSTSmzRoVz2yyN51rQOPwnHhw/OpNEk0Z1I6hlPwcQ3OvDlmhVHOlWLJrq/KMiMiSD2KuVo9rx0YQfN3HoYzOkyahM6wLub9Cagw2ItZJK6iuvbCjnURT+ZL5bvGGloAeWbdnZDuSbLHcVvQrtju43y1mcnK4aVcwVliLq3oBDg6ZA7NQt18s330XswqD4/LLPvctgV5bxFCtdthRr3s4Zbci7JNqWyvOTeU66jFljLrMUDFWtgdg16vLBo1te/xjp4PzqY4PIBuKy0Ubn1RVW8c4IIYE7AoQbroSDScnlHjBdkOkOAV3uxqJNV9IA3PY1iX4ZlIPIlMg1ML8pLO7MBpHp32KjC8bP4n2l/ptcneJ6uBHnLUjbzwvpvYASadgSTQbod+m1sqKQMoZTYIBB9wemMt5TN6FliVylLpNEL5gJH83Q6qNfcY0zwKcSZbLyLVNEjCulFQdsSK7sGDBioMGDBgDBgwYAwY88zLoRnq9Kk0O9C8JHmzxUzMko/B3DDGTqJG77ii23pX4/r7YLIeWEf4uQ5iHPPLE06JIsZBQgIW3VrNij6U7G/03t/KXiVHmJUhmURFlpXZvqcDUb2AAYXXyjDfbHFz5mWlzfkvBGYFUapD6mJ6gDfYAEnYXffEIS/EM9PMoEtuwHpZp1sDvQFBgKJPWvjHM3Cn1gI6SjVWoSLRArp6+tWa6/1w3+F8Jywq0IG4XTew31V6hVjqO374rPiBkxC0QUhF1gjqwUkUSO/b2s7/AGwvSuHw2H/PZHYsfP8Ap0mv7OT1hrqxQNdaHtjSZYDvjN/BcyuWzGXljUOYpaVSRZBDhgPt5pbf2A77THOXNLPmVZlzMARSqKJNOk1aMxoqWc7n7VZs0tTD5xR/FXjbwZV41TaVGBkIsKANxRGmzsNz36GsffhfzF+Jy5ikcNNCSDX5l7MPi9tunTFV8a+MAO2V8xA34cGNDYJMkhV96q9KUB8nFQrOX3GYdopL8tdU7AKTrpkLIQpB9YAAroa97GqeGRIsUaxp5aBRpSq0iuhHv74zFklQZvLQIQUdYImdRd2yvMR09XmHT+hGHTzH4pZTKyjLorzy+kUhXSL6amuwfiiao1viKvuDCN5+56zM0wgy7GJFolAd2ZSD6m2Ox30g9t99sQ3BfE3iOWeIzN50BNsrKN176GABDVvufuMNMNLxar8NGCCQTIKHb+DJ6j2ofPvhbO/DJdLTBi9eo+ogkgA1129I/phkcZ5gy2cy0OYilHkfxtTFCa0wyXqQ0dvaxeE1mcqWt4oCqFgj+sJr2J10TttYIvsCBucS77FklmVy8cWGNikSP+GJDA+a1MaGzR7HrsCfbHBls3GCNAF3007UQy9wR0bv0v4vHdBy81kiHqtkiZSWB/J12YE7ne6OPSHhqxugki0K9qpdtSrRGotQ3B2HsKPvi6ZDn8F2k/AkM5ZBIwQbejc6l9+u+/S8X/CZk5zbh3C4ooWiM/nzIzHcIPOl3C3ZLVYvoNzewNU4Bz3nEOuTiMg0m/Kk9Yc/3mKHQh6Gj8iqw1MXPxs5ilV4snGGjI0y+ZezA6lAC0dwwu/thN+RIqA0KiK2R+XVuP0u/wBf3sHOfPE3EjH5uXjTQGUOuq6aiVO9EbCiQO/TcYh24hHErRhGkV4whIOlTRvYkEnT9IIrphf8IfvgxxgT5Ax73BKybijpPrXudqav0xepolZSrAFWBBB6EHYg/GEd/wDjzxH/AJnPRE0ZESQKOg0Eqdvf1rv3w8ZJVXqQPucVCP8AErjhgzPkKPMeFGiZnFiSKRVZUkv6iASPmg3UYqGX4lDI+uSZ4Y4kAjjOYkYqti1js6zZAahsP0w/ua+X8lMkmYny4meOI9KLFVBbSAfTZ3AJHfrhLw8NKeUcuREsmo+YpVwSh1JqDBkA7AqF1V7HDcXJekJx3mKF9K5cOoAq7q13vvrN2bvY4jYM7JEI2Aog6kLWA46dO42I29ziZz3DX8s5iQRiUS7+ZYUAiyxIFEs1igB0Pvjw4nIpjiEtFNDhWQljdkjcgGgfjpWJbqzj+nRwOLLlRI7KAYy1FrJZW3XfdmIB63sR77O7w143A+Ty+XWaMyxJoMYddYCEqPT16AG674z9wAqJQ1qoUeYqFqVmWhHsehL0Sd9rx7ZaV44pG8vWQysZxG2tCzeh/N6IWIBCmrDDvib2fjGrMGKH4ceISZ4LBL6cyq7/AMstAWy+zb2U7dtul8xpkYMGDAGDBgwEdzBmVTLyWygspVNRq2IOkX7n2xmvl3hzyZ2HLRN6mmA1i/SoO5I6EabsHr398NbxJ4ucyggy6k6SkqSj6gw3DIp2oD8xrc7dri/B7lUNmHz8ktuthI9OlhrP9ow6aWWwKsGzvY2zu1cyKJzhwQ5TiE8EVxrvoFElkIJXYdRsVI+MTPBswjZiJ2ZldcqtxsGdtNIB6iPUR0rb9cNDxA5WMxTO5dQczApGmv7VP5f8Q3K/cjvYVPEc4TJOv8OW00lgSrQgkWCxqxQ6diK26F+RbMvOtB3880Sq0gGksQKFm+nxirc8ZhnRCoZypsgpvQW72v003X74hos01RgQqwjLVeYA3avncX/THmJXVUXy1SNWtysuv0ld9e+y+joRZ6ddxbdXMSef5czA15z1iAxkiRCAAabVrJHTSK2FEsvcEYnOE8vDM8Czedd2aQxM6M1ko0LEsATudQjC398eXAuNy53L5fhMcbRLKrI8rWVK1qJF76h30miT0o3h2cN4RFDlkyqqPKSMR6fcVRv79/viSFpDclc0Q5V4syiJbOBmN91jdtLaT/KDpkC/6YlPFbhEj8Q1zwtHDJ6I8yv8RXOkaEZSfRR1WbHcgdTirDgMceYzIhJaGKQtGzfUGjchdjtYor6uti6w2/C/m0cTgnhzNSyIxLK8YAeJySlrVGt1O3Ye9lxs8KSWXhYZgGI2qPpiYgt6VZ9J9Iu7IbYdSDiW/wCF5md0XKRESR0HKRFdP0nUW6L1NDrQrc4a8XhDkRLI5aUxubEVqoXvQZVD1fsw/XF6yGSjhjWKJFRFFKqigP8Az3xcTSn4J4OP5ROYzREp3VU+n48xj6mHuBX64qvPnLmYyyFHjqJSFjK0Q9aWJA+rSNRFbb6uuNFYh+beEnM5WWNK80DVETtUi7pfxqAsdxhfCVnblfj88VZVBG0bvtafzEIWBq6IY/1H2xKeHyDVmhvY3IobGtiOosEXf+2I4cHbyoZZnYPDL6kZSCiggFR3AFXQHUmsdHJ+fXLHMs7ks4VSxIU2Qx1eqxe3Q3eJsUyuCZ1S4jKR70CwUak1bAi9tQNbVimeI6heIrSBgCKFCgSI99h/9d8Sp47l10r5enVGHH8VDpVh6W3NDqP6jEDzOvnuc2k6hI5EDK8lsw1KuxUkNWnr/pjXLKkV3J5b8SWRgAI1YrTAV62PrqyT9Six+Zem2OfMcHRswIYS0gd9EexPqutAP62Cdq70LxcOYOU5snFF+GIlbMyUihLYl1OtSR6tIUCtPsTW14ZPIPKLZbQzgUgcrqA1NJIV1yEWdIpdKgkmibrpjnNt1q0sOZ/C3M5bSY3EqKt7kjSKt/VQSgb6kEitt6xGcJ5Fz2chWKKHTT6w8gKKqsvS2WzqpdhfQe+NNnBjeM6WXh/yg3CMtPmc15bTaaUpbaFJFr2ss1E0OwF0BS85g8Qc5O8pL0psLGnp0fykMKNi7snuenZ785ZMzZHNRAkFoXoj3AsfuMZYTV5iKeuqiOvUj9yNv0GAs3AeYpWmzGuUu7oqs5fSWVCAVJFagBdFt6HycXaWIrdARKRRIXrW1gix96rpv8UzL8lZmGYSNE/lmDzWYV6YmSnIs7srH6Ks7dLxK8T4pq8siVAoXcDa7GpmOwNbXZ9vnffCyXtK9M7w5VWdDbqy2a2JPemKkA7kXueu2KZn283KxusXlxxyNsCxNEKfqYbnruBXwMWmLPxGS9bM7I3pBosNJI99va7/AEOITh2e0wytMouQJ5SD6Y1sqPcKrK7gXu1En6rL5c+3Rx3FcizGmqRSl3pZrvqPUARv3/fDS5F4CubyueyYfQXhgljKk0GUyVqHcbLY9j774XnEMnG5URkRqD6rGy7Ek/IATpe3brhreCnDMx5z5n1LllQxKGFah6GUgXd1XwPvdc41SwymUFK8OZMGYVqWORtDq4uwr7C7BAJAroxHfR3JXMa5rK5Z3liM7x6nRXF2NmOnqN+vYX1PXCs8cOD5dc1EyQhZJlZ5HshGK11HTUR1Njpik5riD5WaCXLyKJ0JNgXpJWifaiCbBHfb4blwarwYqXhtzZ/xDKhmFTR0svsTX1CtqNHbsQfjBjTK24rniFxX8NkZnBpmqNfe3NbfIFn9MWPCm8bp8yzQRRRt5QVmZyPTdjuehWr/APl+mBC0PHXilMsLyZdmoaW9SMoFC7Fg0Pnr1w3fBGSR8tPJJR/i6VbrsFBoHuoLGvucJDL5d5ZVgVRqBoCru6oNvRXpv9zjSfh5wUZTh+Xi/MV1v/if1EfYXp+wGMyT1q1Y8I/mnldcy+cz0a6IhO0QSIMNek1LJKQGNGQEUoA2BJFHDrzeYWNHkY0qKWJ+ALOFlzbm3yEsi5ZjGMw6u8RNks5IkaD0+hq0sSW0303vGmYSGayTMypEuokAig1sPff52x2cF4dNL/y8Kl3lIBRfq9JvcEjYb7/f3xY4uHpIZnOldAomMMg+oV0Ivrq6kmhv0xz8MzhikE4QiZGLoSZWpUFk6bOzMApNG6bet8Z1rDa8N+QDkqkzBEkqArF/7YbdyN6s0B9gemojF/YXtijclc9vmyqzQBCQtupAGpiwA0FiwFqRd9a23vF6xplkrmHLfh8xPE7TOFcg6iRqIJUlr6k1d72CPfHdyTmXy2dyk5URhpFVV1UzB9ul3pN9SB1GL74v8OR+JQltVSQKjE1S+tiuknoSA10fy/OKGZlE/D8ywGhpIyWa/SYZArFt+6qpPxeMtNTYMGDGmRgwYMBQ/ELlBptWay8fmTFQrRagokr6TZ21DYGzRUYU3HeFSZaNEnjjQMSyxNLUikD6TvuBqIB7qU72MPfnni7ZXIzzpQcAKrHohdggZtj6V1ajsemFzztyZlvKkJkzOYzSRCSXMGRSvqvTqDdjTaUj6Dc9rmLKXpzimj5EZqJYh/GbolV0I/l697GP2TMD+GGSKiSirGxkOokWbs/HS+oHc44eH8PyhI1PIzDdgaCMN7r1K11p79b67AtPw4zfCoyScn5UsRY+c1yqiljTBzZjFbFiqgdziKufIfD5grz5mQSyEhI2CaAECrdLZolrBI66VxbcfKOCAQQQRYI6EfGPrGmRgwYMBWueuOpl4DHYMsqlVWxYU7NJRItVsfsO+EdydlI/+JwSZlZK81Sqomm5C6hLH/p3uao/vdr8W875mdZUVXEMMeptVaSZGNKRdsW0be6/G1B4ZnWfNZd2lkBjcFCKsb7AMO5IA6b3jPeq1LPFqUqe4o/Y9cIXnbl2GLOFZFmiiJKI4CiIKVrcnet9O3tfth/YXUXB4uJySnPuWly8sijL2YxDHqOlqBBYOoVvMJI2+CMaQoMvPArwMgSNtOlmeQsYqJXp9LWp1dd7IrEXmmYxMrNraWTU24s1dMO9Hb0kbAVthm8c5a4Lq8up4S6Fo5iz+XvqonWfo9Ox7jvW+Flw0hS9AD01qZFYE0SoIcMBY71tW2Iq1eGPJs+bPmLoWGNwGdtySpDeWADqBFqx+kEEbnGg+F8OTLxiKMUoJPySxLMT8kknCe5Nkk4dl4wsv8SSQKcsXphI2kANGSUMdsoLjyyOttsuG7x7PNBlpplUs0cbMFG9kC/jbAU3xn4RlZ8mrTyLFJG38Jj3utaV7EAb9iFJwhRw4KBZIDWUPQP+1+rpZqsSPFeJz5olm853VmbU7FwF+x9I2+wx5ZaOTMiNY2Z5yzKu1swOkqQBd9CSfcE98FP3wt5fGWygk9OvMBHOm9KrpARRe5obljuWZsGLLwSEploEKlSsSKVYgkEKBRK+mx8bYMVl1TyhFZ2NKoJJ9gNzjP3F+dZpJVlzaP5Mi+lFDAINTVQY0SaFk+ww5OfpwnD8ySdIKaSdOqlYhWNfAJNnbGd81xGUkRxnStVTDUWHSmZh8flCj2GM8pvSxdPDDhmSnz70ZHdY3KghdlDICZNvr9QAK/PfD0wl/AWJmnzcmgIqxopAumLMSKv6aCmx31D2GHRiwqG5nzdRPGGCM0bFpCuoRIB6nI6Ei/Sv5j8A0hOYXOUmijmPmkR6pf4hsux+hhRVNCiqQH1We+GB4k8ckBmhh/tRMhNXelFiaJTW9GSVnv8Au4WuYy5keVplIYqW80E6G1tpsA2NJ3OxFV22xm8lkdfBs5l20u0wiLAIwoHQEY6WNVZoIukdbU1tjjyXFVTM0IldEJU7r/EQAgElg27Gm3FWbq98er8NlbLJmVVfKbzfKXQAfJjoF9h1LWd7P9MdUKQx5TLl3iWRm0ajH/EkDL1DdkVigDULp99t2CS4HwzMxyzSwlVbKSiUKaZZYC7iyqAi0C2Shuj0LVh4cJ4ms6agKYHS62DoagaJHUEEMCNiCD3xnDKcazEbMfxIiZb3fUoPbSTGQ2x3rfp3qi2/B+Z5MuHLxsEXyiUa70sWTahWlX0/avbGpUqY555Oy2eUSTs0bRK2mQHZQRvqHQj/AH33xnXIvHeglWVJGKCUHcNtqYbhaABonYnvvjVfEst5sUsf86Mu4vqCOh++MgOT7qPe7J+w9/1wpGquTeYEzcCkKI5EAEsIN+Uew+xAsfGJ7CK8Ds3pzmiNi6S5e3vYIyEDb33v9G6bE4euEKMGDHJxbNmKJ3VdTAAIt1qdiFRSewLEC+14qIfmfizRkx6EMbR/nXX5hJ06AuoDpuSxoWMI/iOZOp4x/BSUH/lop3AVkFBWjOwJr0izRobAYu3NuVQ5PMzysk+ZmJghaUj0qrFXeNfyKzBq01Y8veySV9wnzJWWCKGSbQF9SjXoVKW9IAodDd3fck4lqx8Pw3LiNpCGIpGHqAJ1aruwa6E1dbY+sjxn8MIfJg0yUxvUSyF9DArVV9A71RYEHcYko+CWjFZ0/wDVCA+o6ST5akH+1LEafj744GkEqzwS3lZB2ckHWDvqJGpWNmr2+wOMytHj4e8RaSF4zoPlkUyGw2ssxrYAUeijoKGLXhVZLMmDyeJZaxHmUBngBtDLGLlWuzlFdlbb1R0dpNmlFIGUMpsMAQfcHocbYfePiaVVUsxCqBZJ6DH3ig+KvFkVYcr5bTTSlmSK6Q6QfVIRTFV60pG4BJFA4BSce4U7I7rI04eVn83Sa9Vn1da27k0NXTfay+DnKrPmI83KukQ6gEK/nAFMftr2B7i+2KHPmmWyWKL0byzQNVdgkbbjfvjSPIvC2y2ShjckuRrck36nOph+hNf64zNWp/FM8QnCxGc5OKbyGHqlWzoYDW0ZX1CgWsfF4ueI7j+YhSCQ5hlWOqYsRVH09/e6/XGkITj3G3kkaOKKIKUXywkIJOroLZNZUixRAPwNxiDycjlhC2Y9YcBY1BZflSV2G+2xxaOZcvBCETITySS0IXve1GoqN0UW4VtXXpRPc1aDhUryr57xKLbUGmjBp7vZSzXueoxlp3S8VEcxYaPMAqMRAhNmIJ1MWJJ39V3ek9heheWcy02UhkkeORnQFijBkN+xAAI7dMZqzmSdJkdKiaLSATfVTswB7DY17V98Pbk3Mq2bmMBHlSQRyyqv0JOxYHT7MygEgdaU990pY4sz4Q5FpEYNMsSj+xDkqTZN21kbbUK2HbFq4LyxlMqdUECoxFF+re31Hf8A1xMYMaZGDBgwBhVcweGGYzOeeU5lPwzspIo60UfkUVp2GwN/ce7VwYCH5V5diyMPkxFmtizO9amJ9yAOgoD4Ax1cb4iuXglnbpGpb7kdB/XHdha+NXGmjgTLr/1Qxb7ArX9bOAVTcXkkzMkzzlyh82Q3XmKi0vpO4tgq12DAe2JB+YHzqxZaeVar1Mg+hXos25Pqt637jsMQeUbRHp1IGmYqA6BgVSvSQbG7su/bR8YuHInLyzP/AB44wzsq6FAArVqsqNj6Ff7EjHPNdDFz3DEEiRiELFEgij/hSv8AwivqA0KVFkC77L84WPiHkVgl/hwu0jxrpRY5FW1LFiVIDEXW2wHcm6xoTFB8XeHM+WEqtpVARId60ncXQO2oDrt0uuuN1iExxbLa53YOgVqcpqWwXpmXqarUe3asX7wUzhhzEuXagsy2o3+pPa+oKk37aRhXRqqyn0kqReqtrHWux6E9uvxh0+CnDITC+aU2xcppayYiK1bnb1DT02A+5xnj61fDPxljmrlHMwZpkmjrzJHKaTat+b0mhezDt+941Piu85coxcQWIO7xvExZHQ7i61CvY0P6DG2YoXgtyzKqw50ldDeYukqNX8lrX95SN+33w38cPBOFR5WCPLxAhEBqzZNkkkn3JJP647sEGITnKUx5OWYf9HTMfkROsjD9VUjE3iheLfMbZaCOKN9LzSKrelW/hnUGsOrKQelEb2fbAUni6vIMqqzqB5EESqVBDt6A5YmqGt7u+xO1Xiz8i8GlhizbtCi5liIqQLS3ufp70QT16DrWFpwviMhWaYlTQSNNLFPW76FvSaC6dR+n9sMzwl5had81A63pJfzOpZ7CyW3fqu9Dv17cp7HS+KVwPlLM5bNRTzZfaIrL0NELuAo/mA6aq3W9sfnNmcH4zNT5eOmk0SqXYepSqI300VvWj7tsbvTh8tkoyKK2PYkkf0OM+8xcOlg4g2WCyiESBQI4gsbLJepmI60rIdTE+q/YY3YzHLw3nKSOJopH0jzUkCUW1MCNQLMzMNlAsNRF7b3jQvAI0XK5dY21osKBW/mUKKP6jfGYzmWi8yMJG51bhwDprqa2P+lD5vQfhpxHz+HZdyACoKEL0GkkCvjTR/XDiVaMQXNnKmXz8RSVafSQkoHrSyCdJ9jW474ncGNMllkPBnKhR508srhgbFKukfl0nV+pv+mGbgwYAwi/EbjZzOeaOCQKEUpqZthVFmSgSrG2G1XoBPbFs8QuelWKWDKlJZAGRqJ1RyBgFGkiq2Zrv8p97wsOAZSR5IopVYQ6R5gkKtZ31ENdqP6da3sYza1I9P8AiKyBzMyxK6j6EJY+wrt6WPU79+t4i14XBpqPMjWR0kXSKN2BsPtsCfjH3JkjLLIzZmFEtmVA5IA1ClYgEAb0SD3FdcfHEsqyhSieeoFuym2JJ6KRdhRQ3G++JqurhcB/EwRZsa4XlRfQ+nSDpBUFdwtMpr2IIrfGkuGcNiy8YigjWNB0VRQ+59z8nfCa8KOGPJmk1HVCi+YUbqrAKY1PsRqDAXWx2Bw8MajNGDBgxUGDBgwBgwYMAYoni5wYz5XWEB8oFiathuv01v732q/jF7wv/F/mRsvlhBHtJKLLD/pou99erEUPs2JfFhRy5MIYohFG7AtTMPUteotasCBq1AAjtffDM8LeEFpVzZWx5TeorVOzWQrX6l02TQABat+y75aknmligYtIdXrjYiiNW29bKQQL/b30jAgVVAUKAPpHQfA+MZ4ztbX3iH5w4b+IyWYhsrqjO4+N/wD6xMY/CMbZZcybwpRdwxXWAyIxNNsy0SFN77m+uGV4D8XSszkxYKt5q3VsDSt09iF9+oxQ+bOX1y2dlgElEsSitsCD036dxt16YnPBWaNeIVZ8x4SvTYjYkg3/ADRnavbfGZGrT6wYMGNMjBgwYAwh/G3iZGfCBiNMSDY97Zt//wBhh8YUPjlwCJgM2x0uAiL/AHt3Lavc/RV9r/SVYWmXzAMKRiKNjJKXC3oJKgKD6a6W32++HH4MZEJDPIBQLKoHYaRZr49Qwn+G5JfNiUg64w1yavQu5J9JHXc9xjRPI/C2y2Sgib6gtsPYtvX3F1+mMz1b4ncJXxx4NI0yyefoiZF2YtWsEjbSDbVR/wDNnViA5+dV4dm2dQyiMmiL/UfI6j5xrl4k9IJ0jzObqLUXmZB6kCjWaB3Pqqz7YfnI3L5yOVWBihayzaBS70ABe5oACz7YzvkRIJZJ4qoIJBv6lCHT6DZN36uo+n4xoHw4482dyEMzj1i0c/zFDWr9RR/XGOPrXLxZ8GDBjowMfExIViBZo0Pc9hvtj7wYDKvG+CZkNoaLUQ0mtTImoOWK2wu7pQQarc11x88JhmgXQo0Bj622vUfpAF9dh8UTe2JDm3KZZ81LqzBdw9sQuoMT0Ik1UVs9aGJA8ET8HDmg7FNfrC6dQYWFTZiVal/MKH+eL302jOGQ+dJmJCf4h3k0rSsSR9KhQoG99hscXTgPhTM8yStmIRCfqEJ1ODXQNVBgSL6jbvikZCd/OjCalCiT0j8w0MSGA6k0APb0+2NCcjZrLyZHLtlhUegDT3Vhs4f++Gu/c74cZ3qVI8I4XHlolijGyjqfqY+7HuTjtwYMbZGDBgwBgwYMAYMGDAGE/wCM/D5GnSRAWqNbAF0AX6j29v1/VwYpPihlFaFDZUssseoAmtULtuB1opt/vgFPy9mfw2bhkYMSApZbpioKkkjtZAUX1s9hjRwOM98h5OFXy7RoWD5iJS8h+pQoc6QNh6mQ18HGhMFowYMGCFB46cH1PlpxpHVSSa2BF7/IP7DFH5YnXK5+DMOdLCWtI7rJpJ1H2AL/AH/TDr8TeEjMZF1o2CCCO3bf4ur/AK9sIVYYlCSSSqFWhcZDMXBsAdhs7Dc7CvipVamwY5uGTM8MTtWpkUmulkAmvjHTioMGDBgDCs8ZOMzXDlYDShlad9tKlv7JWJHRqc0P5R74aeE941ZIszIq0JVSV3ugRCHBBPQBQ4P/APNpViG8LMv5+fjSSBKijLudI3YVTatPq3I2PS7vYYfWEt4I5INm5ZRVRQiPbpbEd+hNKbrpYvrQdOEhRjk4vlBNBNERYkjZCPfUpHbfvjrwYqMsKixELIkgA1eksBekhSNVdPVuaG19MOHwRzerKSp6AqyalCNYAa9vcfTW/cHFC8V8h5XFCHS0nXVGwJGnWCsn900SW6D6hib8Csy/4vOIy6UaNNAA9I0E2o+R5m/f/PGZGrTowYMGNMjEZzOHOTzQjALmGQKCLs6TQrEnj8IvY4DMfAMtGkoadKItCdyTKegq6sd+wGn4wwnysU/CZPIdC/ma5wn1E6mCq3cVa/GxrHrzjytGubidwTqkuHRYofmDKBoCqzK99TpPXeqByLL5c6CUuiygxsTYFOChO/1KGo38X2xFQiSeSJEDaj6tV0D9IZQvwe7e4GGX4Jcbdp5ILJjki8zc9GUqv7hqP+FfbFH4zkVSd0vdtQC6diyM1jtW+pP0OJrwb4oY89FqUKJA8OwoXsy177gD9cRWg8GDBjTIwYMGAMGDBgDBgwYAxW+f5AmVDsaCyx71f1ME3+Drr9cWTERzdkY5snOkurQELnR9QKesFfcgqDR64BL8n5oSSZMeYHePMNbKtLsIwQqkLVkA3X8w73h/4zR4d5nLJno1fzmVZPM2U7EdyqWSvTrVb2O2NH5DOxzIJI21Ke9Efsd8B0YMGDAfjC9jjLXMnB/Jn4nlK/syJo/8KtRr/wCD/wDbjU2Eh4mcNdeKxaIvOlzSNGttpRg1qUPWtKkbiut9cA0eRM753DsnL/NCl/cCj/liewu/BiaZYMxlZohEcvNoEYJOkEWRZZr3vcGjhiYAwYMGAMLvxfICQGxZWZAtar1Ko+k0Grba739iSGJhLeOfGoZDHANLGFzqJbSbZSCo7Har2O57UcBZPB8ao5X1E1sbrqWY9FJAFBRXx73hi4QHg5xQxyqiv5aF9Mi0HLBQxX1UBVk9AOuH6jgiwbBwH1gwYMAsPG3hzNHDMiayhIIKkgCxZFdDv/24hPDFZP8AiMb7LG0JKoTR9QDtpXuQzeo/C/GG7xrJLNl5oW+mSNlPxYIvGfuQ8+YM7w6WVjaNPl5ibNUCwHuT6x/TEVo7BgBwYqDBgwYCJ5m4Y08DLGQsy7xMegYbgH4NV39+2M98bjEeZO7MJiz21+kjYxrqAICnbcXWjp30vNKqqWZgqgWSTQA9ycIvxUfhysmYhlE/mzF3jikFqwWixIsqrEAEVfcdBgIXmqdHiizbazIo1EAgBmBCOfgWVc/Mv3xXspnWizYlWzp0vFfYWHUbD/zfE9wjiMM+Vly77N5xdK6GJ08uRen5AizWeun361/OcOlRYWdCrR6o3va6OzC9yDqIFfy4laatyOaWWOOVDayIrqfhgCP2OPfFM8JOImbhsQPWImM/YUV/7WXFzxWRgwYMAYMGDAGDBgwBhFeMuTzUmdYIsjR6F0+liOnqo+xPUD2+cPXHxLEGFEXixKzXylyvnDIpSAoaI8whl67G2NWvwBh78tcKny0CRF0erN+9kn26b4kTw3+9+2OuCMqKJvC0eDTSj/pg/ZseL8QcdYj+/wDpiRwYioY8cr8n7/7YV/ipzO76FEUalHIDCYa6aM9VqwL39rCnphw5zLa1oVeM2eIfLE0WdmKodDMWAJ6bXtZoqf8AOxi5psiyeFnOD5aR4HjLxt6jI0ihxuoumYDSNTHYljXxWHqjAgEGwdwffGP5MhmL3jN9Ow/cdsai5AyzR8OyaMWLeSpYsxJs7ndt6s7DsKHbEw2VYMGDBgDCP8RPDfPT52abLRhonYMKeNaJC6vSSpvUCb3u7w8MGLAtPDjw9ky6mXNtch2VAR6R13I9/Yf1wyIogopRQx94MSgxG53Jv9SOxN9LrElgwFR5l4lJBl2Mys0Z9Joe47nCMkzuiU6WChpvMGkKAKo7ggsCdhqBUfG2NBc9RlsjOAuo6boddiG2+dqxl5nEru9EljZ6Dp2N9tv9sKsaf5J4/wDjYDL2Dad+t7H+lEb4sOER4QcfZc2YFsqU9YBNemgDuBvZoV74e+CDBgwYCuc78sHPwiLz2iAJJAUEMexbodvv3+2F8/gpKQAc8pA6XET26fX02w5MeWanEaPI30opY/YCzi6mE5kfCdonV/xTBlPVAVI+x1fpiq8wZfKQcVJkPmosmuSMihajUVJuyD9qPYdseXMfO+akzEsmqWMF28v1fStsUUhToIqrJBPXc96pmpXzDF5BcjG2fu36AUD80Dhe1h6eBnF4GysmXWxKJGdlI6hgANJ70Fo+xHyMM7GSuCvNCf4DOkh/OjMrn49LD/LGoeV2kOTyzTFmlaFGkLCm1FQWsUKomqrD62GypTBgwYgMGDBgDBgwYAwYMGAMGDBgDBgwYAxxcT4VDmFCzRq4HS+o+xG4wYMBHw8n5FWDDLrY3FliP6EkYnRgwYttvqSSeDBgwYijBgwYAwYMGAMGDBgPl0BBBFgiiPcYzvz7yPBl84yIzaWAcDba72+fvtj8wY7fDxnK5XL5eV4zYufgnyzFH5+YFlrCAHtW5P7j+mGxgwYx8kk5WRfitvCWjBgwYw6DH4ygggiwdiD3wYMBWM/4f8PlOo5cKf8A22ZB/RTX7Y/Mp4ecNjNjKhj/AH2dx/RmI/bBgxr78v2z9eP6TuS4XBD/AGUMcf8AgQD/ACGOzBgxloYMGDAGDBgwH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: intelligent robot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39543" y="977174"/>
            <a:ext cx="8905945" cy="1338828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Sensing and action by interaction of robot components</a:t>
            </a:r>
            <a:endParaRPr lang="en-US" altLang="ko-KR" sz="1800" b="0" kern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Service commercialization with direct interaction of components on the first stage</a:t>
            </a:r>
            <a:endParaRPr lang="en-US" altLang="ko-KR" sz="1400" b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Deep learning could solve the high-level decision problem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Higher accuracy of decision needs training data set  from large-scale simulator system</a:t>
            </a:r>
            <a:endParaRPr lang="en-US" altLang="ko-KR" sz="1400" b="0" dirty="0">
              <a:solidFill>
                <a:srgbClr val="00000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660820" y="3042914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High performance embedded system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Sensor, actuation integration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More processing power for learning</a:t>
            </a:r>
          </a:p>
        </p:txBody>
      </p:sp>
      <p:sp>
        <p:nvSpPr>
          <p:cNvPr id="51" name="직사각형 304"/>
          <p:cNvSpPr>
            <a:spLocks noChangeArrowheads="1"/>
          </p:cNvSpPr>
          <p:nvPr/>
        </p:nvSpPr>
        <p:spPr bwMode="auto">
          <a:xfrm>
            <a:off x="5457056" y="270892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5660820" y="4299951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Mechanical operation should have long time stable working time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It grows the number of robots in the factory, more manageable functions should be 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5660820" y="5596095"/>
            <a:ext cx="3972700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Robot will replace human work, after that work together with human in some where, it means that robot should have safe gab for co-work human beings  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Robot should have ethics about human life</a:t>
            </a:r>
          </a:p>
        </p:txBody>
      </p:sp>
      <p:sp>
        <p:nvSpPr>
          <p:cNvPr id="54" name="직사각형 304"/>
          <p:cNvSpPr>
            <a:spLocks noChangeArrowheads="1"/>
          </p:cNvSpPr>
          <p:nvPr/>
        </p:nvSpPr>
        <p:spPr bwMode="auto">
          <a:xfrm>
            <a:off x="5501115" y="3987264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55" name="직사각형 304"/>
          <p:cNvSpPr>
            <a:spLocks noChangeArrowheads="1"/>
          </p:cNvSpPr>
          <p:nvPr/>
        </p:nvSpPr>
        <p:spPr bwMode="auto">
          <a:xfrm>
            <a:off x="5460409" y="5265608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8" y="2667957"/>
            <a:ext cx="4375535" cy="2346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5229200"/>
            <a:ext cx="3549121" cy="15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: intelligent </a:t>
            </a:r>
            <a:r>
              <a:rPr lang="en-US" altLang="ko-KR" dirty="0"/>
              <a:t>h</a:t>
            </a:r>
            <a:r>
              <a:rPr lang="en-US" altLang="ko-KR" dirty="0" smtClean="0"/>
              <a:t>ome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9543" y="977174"/>
            <a:ext cx="8905945" cy="1338828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Smart, intelligent home is the place where AI service starts</a:t>
            </a:r>
            <a:endParaRPr lang="en-US" altLang="ko-KR" sz="1800" b="0" kern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Many devices in the house, which now have network capability</a:t>
            </a:r>
            <a:endParaRPr lang="en-US" altLang="ko-KR" sz="1400" b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Home device can hear from user through broadband and smart phone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Every machine will have intelligence in itself and start to talk each other device</a:t>
            </a:r>
            <a:endParaRPr lang="en-US" altLang="ko-KR" sz="1400" b="0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6237573" y="2970906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Network connection to other device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 Platform functions, web service to cloud server</a:t>
            </a:r>
          </a:p>
        </p:txBody>
      </p:sp>
      <p:sp>
        <p:nvSpPr>
          <p:cNvPr id="28" name="직사각형 304"/>
          <p:cNvSpPr>
            <a:spLocks noChangeArrowheads="1"/>
          </p:cNvSpPr>
          <p:nvPr/>
        </p:nvSpPr>
        <p:spPr bwMode="auto">
          <a:xfrm>
            <a:off x="6033809" y="263691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6237573" y="4227943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Stable network service for long time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Reliable operation despite of cyber attack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Personal information and privacy issue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237573" y="5524087"/>
            <a:ext cx="3323939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Home control should be in safe condition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Context-aware function if user is out or not, service should consider people context</a:t>
            </a:r>
          </a:p>
        </p:txBody>
      </p:sp>
      <p:sp>
        <p:nvSpPr>
          <p:cNvPr id="31" name="직사각형 304"/>
          <p:cNvSpPr>
            <a:spLocks noChangeArrowheads="1"/>
          </p:cNvSpPr>
          <p:nvPr/>
        </p:nvSpPr>
        <p:spPr bwMode="auto">
          <a:xfrm>
            <a:off x="6077868" y="391525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2" name="직사각형 304"/>
          <p:cNvSpPr>
            <a:spLocks noChangeArrowheads="1"/>
          </p:cNvSpPr>
          <p:nvPr/>
        </p:nvSpPr>
        <p:spPr bwMode="auto">
          <a:xfrm>
            <a:off x="6037162" y="519360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704528" y="2492896"/>
            <a:ext cx="2167161" cy="3960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tIns="0" rIns="0"/>
          <a:lstStyle/>
          <a:p>
            <a:pPr marL="85725" marR="0" lvl="0" indent="-85725" algn="l" defTabSz="900113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sym typeface="Wingdings" panose="05000000000000000000" pitchFamily="2" charset="2"/>
              </a:rPr>
              <a:t>Google Assistant</a:t>
            </a:r>
          </a:p>
          <a:p>
            <a:pPr marL="85725" marR="0" lvl="0" indent="-85725" algn="l" defTabSz="900113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sym typeface="Wingdings" panose="05000000000000000000" pitchFamily="2" charset="2"/>
              </a:rPr>
              <a:t>Keep learning the user action</a:t>
            </a:r>
          </a:p>
          <a:p>
            <a:pPr marL="85725" marR="0" lvl="0" indent="-85725" algn="l" defTabSz="900113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1200" b="0" kern="0" dirty="0" smtClean="0">
                <a:solidFill>
                  <a:srgbClr val="002060"/>
                </a:solidFill>
                <a:latin typeface="+mn-ea"/>
                <a:ea typeface="+mn-ea"/>
                <a:sym typeface="Wingdings" panose="05000000000000000000" pitchFamily="2" charset="2"/>
              </a:rPr>
              <a:t>Voice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sym typeface="Wingdings" panose="05000000000000000000" pitchFamily="2" charset="2"/>
              </a:rPr>
              <a:t> Recognition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pSp>
        <p:nvGrpSpPr>
          <p:cNvPr id="11" name="그룹 8"/>
          <p:cNvGrpSpPr/>
          <p:nvPr/>
        </p:nvGrpSpPr>
        <p:grpSpPr>
          <a:xfrm>
            <a:off x="992560" y="3369692"/>
            <a:ext cx="1527712" cy="2952328"/>
            <a:chOff x="453338" y="2774417"/>
            <a:chExt cx="1907374" cy="3390887"/>
          </a:xfrm>
        </p:grpSpPr>
        <p:pic>
          <p:nvPicPr>
            <p:cNvPr id="12" name="그림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38" y="2774417"/>
              <a:ext cx="1907374" cy="3390887"/>
            </a:xfrm>
            <a:prstGeom prst="rect">
              <a:avLst/>
            </a:prstGeom>
          </p:spPr>
        </p:pic>
        <p:sp>
          <p:nvSpPr>
            <p:cNvPr id="13" name="모서리가 둥근 직사각형 10"/>
            <p:cNvSpPr/>
            <p:nvPr/>
          </p:nvSpPr>
          <p:spPr bwMode="auto">
            <a:xfrm>
              <a:off x="488504" y="5456847"/>
              <a:ext cx="1800200" cy="504056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4" name="모서리가 둥근 직사각형 11"/>
            <p:cNvSpPr/>
            <p:nvPr/>
          </p:nvSpPr>
          <p:spPr bwMode="auto">
            <a:xfrm>
              <a:off x="488504" y="3349081"/>
              <a:ext cx="1800200" cy="932187"/>
            </a:xfrm>
            <a:prstGeom prst="roundRect">
              <a:avLst>
                <a:gd name="adj" fmla="val 9338"/>
              </a:avLst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15" name="모서리가 둥근 사각형 설명선 12"/>
            <p:cNvSpPr/>
            <p:nvPr/>
          </p:nvSpPr>
          <p:spPr bwMode="auto">
            <a:xfrm>
              <a:off x="1105501" y="4350980"/>
              <a:ext cx="1183203" cy="434345"/>
            </a:xfrm>
            <a:prstGeom prst="wedgeRoundRectCallout">
              <a:avLst>
                <a:gd name="adj1" fmla="val -24239"/>
                <a:gd name="adj2" fmla="val -120369"/>
                <a:gd name="adj3" fmla="val 16667"/>
              </a:avLst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Parking Location</a:t>
              </a:r>
              <a:endParaRPr kumimoji="0" lang="ko-KR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6" name="모서리가 둥근 사각형 설명선 13"/>
            <p:cNvSpPr/>
            <p:nvPr/>
          </p:nvSpPr>
          <p:spPr bwMode="auto">
            <a:xfrm>
              <a:off x="513899" y="4952528"/>
              <a:ext cx="1774805" cy="267142"/>
            </a:xfrm>
            <a:prstGeom prst="wedgeRoundRectCallout">
              <a:avLst>
                <a:gd name="adj1" fmla="val -35343"/>
                <a:gd name="adj2" fmla="val 144601"/>
                <a:gd name="adj3" fmla="val 16667"/>
              </a:avLst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Sports</a:t>
              </a:r>
              <a:r>
                <a:rPr kumimoji="0" lang="en-US" altLang="ko-KR" sz="90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 schedule</a:t>
              </a:r>
              <a:endParaRPr kumimoji="0" lang="ko-KR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 bwMode="auto">
          <a:xfrm>
            <a:off x="3303737" y="2492896"/>
            <a:ext cx="2222379" cy="3960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900113" rtl="0" eaLnBrk="0" fontAlgn="base" hangingPunct="0">
              <a:spcBef>
                <a:spcPts val="15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lang="ko-KR" altLang="en-GB" sz="1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284163" indent="-282575" algn="l" defTabSz="900113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542925" indent="-2571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814388" indent="-26987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104900" indent="-288925" algn="l" defTabSz="900113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defRPr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15621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193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4765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33700" indent="-288925" algn="l" defTabSz="900113" rtl="0" fontAlgn="base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en-US" altLang="ko-KR" sz="1200" b="0" kern="0" dirty="0">
                <a:solidFill>
                  <a:srgbClr val="002060"/>
                </a:solidFill>
                <a:latin typeface="+mn-ea"/>
                <a:ea typeface="+mn-ea"/>
                <a:sym typeface="Wingdings" panose="05000000000000000000" pitchFamily="2" charset="2"/>
              </a:rPr>
              <a:t>NEST Platform</a:t>
            </a:r>
          </a:p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en-US" altLang="ko-KR" sz="1200" b="0" kern="0" dirty="0">
                <a:solidFill>
                  <a:srgbClr val="002060"/>
                </a:solidFill>
                <a:latin typeface="+mn-ea"/>
                <a:ea typeface="+mn-ea"/>
                <a:sym typeface="Wingdings" panose="05000000000000000000" pitchFamily="2" charset="2"/>
              </a:rPr>
              <a:t>Keep learning the user action of device control</a:t>
            </a:r>
          </a:p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endParaRPr lang="en-US" altLang="ko-KR" sz="1200" b="0" kern="0" dirty="0">
              <a:solidFill>
                <a:srgbClr val="00206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en-US" altLang="ko-KR" sz="1200" b="0" kern="0" dirty="0" smtClean="0">
                <a:solidFill>
                  <a:srgbClr val="002060"/>
                </a:solidFill>
                <a:latin typeface="+mn-ea"/>
                <a:ea typeface="+mn-ea"/>
              </a:rPr>
              <a:t>Collaborate with smart phone and devices </a:t>
            </a:r>
            <a:endParaRPr lang="en-US" altLang="ko-KR" sz="1200" b="0" kern="0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en-US" altLang="ko-KR" sz="1200" b="0" kern="0" dirty="0" smtClean="0">
                <a:solidFill>
                  <a:srgbClr val="002060"/>
                </a:solidFill>
                <a:latin typeface="+mn-ea"/>
                <a:ea typeface="+mn-ea"/>
              </a:rPr>
              <a:t>Smart thermostat controls home device from signaling of smart phone which monitoring user activity</a:t>
            </a:r>
            <a:endParaRPr lang="en-US" altLang="ko-KR" sz="1200" b="0" kern="0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177800" indent="-88900">
              <a:spcBef>
                <a:spcPts val="200"/>
              </a:spcBef>
              <a:buFont typeface="Arial" pitchFamily="34" charset="0"/>
              <a:buChar char="•"/>
              <a:defRPr/>
            </a:pPr>
            <a:r>
              <a:rPr lang="en-US" altLang="ko-KR" sz="1200" b="0" kern="0" dirty="0" smtClean="0">
                <a:solidFill>
                  <a:srgbClr val="002060"/>
                </a:solidFill>
                <a:latin typeface="+mn-ea"/>
                <a:ea typeface="+mn-ea"/>
              </a:rPr>
              <a:t>Camera, sensor, actuator can talk each other on the NEST platform</a:t>
            </a:r>
            <a:endParaRPr lang="ko-KR" altLang="en-US" sz="1200" b="0" kern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18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538" y="5098825"/>
            <a:ext cx="1502776" cy="1102453"/>
          </a:xfrm>
          <a:prstGeom prst="rect">
            <a:avLst/>
          </a:prstGeom>
        </p:spPr>
      </p:pic>
      <p:sp>
        <p:nvSpPr>
          <p:cNvPr id="19" name="오른쪽 화살표 19"/>
          <p:cNvSpPr/>
          <p:nvPr/>
        </p:nvSpPr>
        <p:spPr bwMode="auto">
          <a:xfrm>
            <a:off x="2943697" y="4102736"/>
            <a:ext cx="288032" cy="627287"/>
          </a:xfrm>
          <a:prstGeom prst="rightArrow">
            <a:avLst/>
          </a:prstGeom>
          <a:solidFill>
            <a:schemeClr val="accent3"/>
          </a:solid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0" name="직사각형 82"/>
          <p:cNvSpPr/>
          <p:nvPr/>
        </p:nvSpPr>
        <p:spPr>
          <a:xfrm>
            <a:off x="3730608" y="6207115"/>
            <a:ext cx="14357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 smtClean="0"/>
              <a:t>* http://www.nets.com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500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: intelligent energy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9543" y="977174"/>
            <a:ext cx="8905945" cy="1231106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More energy saving with accurate prediction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Deep learning can give more accurate learning and better understanding of energy </a:t>
            </a:r>
            <a:r>
              <a:rPr lang="en-US" altLang="ko-KR" sz="1400" b="0" dirty="0">
                <a:solidFill>
                  <a:srgbClr val="000000"/>
                </a:solidFill>
              </a:rPr>
              <a:t>consumption pattern </a:t>
            </a:r>
            <a:endParaRPr lang="en-US" altLang="ko-KR" sz="1400" b="0" dirty="0" smtClean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altLang="ko-KR" sz="1400" b="0" dirty="0" smtClean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6236884" y="2610866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More information from embedded systems</a:t>
            </a:r>
          </a:p>
          <a:p>
            <a:pPr marL="446088" lvl="1" indent="-182563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Sensing, understanding, prediction</a:t>
            </a:r>
          </a:p>
          <a:p>
            <a:pPr marL="446088" lvl="1" indent="-182563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Adoption with convenient installation process</a:t>
            </a:r>
          </a:p>
        </p:txBody>
      </p:sp>
      <p:sp>
        <p:nvSpPr>
          <p:cNvPr id="28" name="직사각형 304"/>
          <p:cNvSpPr>
            <a:spLocks noChangeArrowheads="1"/>
          </p:cNvSpPr>
          <p:nvPr/>
        </p:nvSpPr>
        <p:spPr bwMode="auto">
          <a:xfrm>
            <a:off x="6033120" y="227687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6236884" y="3867903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Following and optimization regular operation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Long-time learning and stable operation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236884" y="5164047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Careful control with indoor comfort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err="1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Mis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-actuating problem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Over control against proper level</a:t>
            </a:r>
          </a:p>
        </p:txBody>
      </p:sp>
      <p:sp>
        <p:nvSpPr>
          <p:cNvPr id="31" name="직사각형 304"/>
          <p:cNvSpPr>
            <a:spLocks noChangeArrowheads="1"/>
          </p:cNvSpPr>
          <p:nvPr/>
        </p:nvSpPr>
        <p:spPr bwMode="auto">
          <a:xfrm>
            <a:off x="6077179" y="355521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2" name="직사각형 304"/>
          <p:cNvSpPr>
            <a:spLocks noChangeArrowheads="1"/>
          </p:cNvSpPr>
          <p:nvPr/>
        </p:nvSpPr>
        <p:spPr bwMode="auto">
          <a:xfrm>
            <a:off x="6077178" y="483356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0" y="2235568"/>
            <a:ext cx="5478747" cy="2399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96" y="5157192"/>
            <a:ext cx="3595510" cy="886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537" y="5280201"/>
            <a:ext cx="1603955" cy="7902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03764" y="6206172"/>
            <a:ext cx="17774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488" indent="-217488" algn="l"/>
            <a:r>
              <a:rPr lang="en-US" altLang="ko-KR" sz="1200" b="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* </a:t>
            </a:r>
            <a:r>
              <a:rPr lang="en-US" altLang="ko-KR" sz="1000" b="0" i="1" dirty="0">
                <a:solidFill>
                  <a:srgbClr val="000000"/>
                </a:solidFill>
                <a:cs typeface="Arial" panose="020B0604020202020204" pitchFamily="34" charset="0"/>
              </a:rPr>
              <a:t>http://</a:t>
            </a:r>
            <a:r>
              <a:rPr lang="en-US" altLang="ko-KR" sz="1000" b="0" i="1" dirty="0" smtClean="0">
                <a:solidFill>
                  <a:srgbClr val="000000"/>
                </a:solidFill>
                <a:cs typeface="Arial" panose="020B0604020202020204" pitchFamily="34" charset="0"/>
              </a:rPr>
              <a:t>www.comfyapp.com</a:t>
            </a:r>
            <a:endParaRPr lang="en-US" altLang="ko-KR" sz="1000" b="0" i="1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4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: </a:t>
            </a:r>
            <a:r>
              <a:rPr lang="en-US" altLang="ko-KR" dirty="0" smtClean="0"/>
              <a:t>AI </a:t>
            </a:r>
            <a:r>
              <a:rPr lang="en-US" altLang="ko-KR" dirty="0"/>
              <a:t>Medical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9543" y="977174"/>
            <a:ext cx="8905945" cy="155427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Better treatment suggestion for </a:t>
            </a:r>
            <a:r>
              <a:rPr lang="en-US" altLang="ko-KR" sz="1800" b="0" kern="0" dirty="0">
                <a:solidFill>
                  <a:srgbClr val="000000"/>
                </a:solidFill>
              </a:rPr>
              <a:t>individual patients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combining attributes from the patient’s file with clinical expertise, external research, and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advanced </a:t>
            </a:r>
            <a:r>
              <a:rPr lang="en-US" altLang="ko-KR" sz="1400" b="0" dirty="0">
                <a:solidFill>
                  <a:srgbClr val="000000"/>
                </a:solidFill>
              </a:rPr>
              <a:t>ability to analyze the meaning and context of structured and unstructured data in clinical notes and reports, easily assimilating key patient information</a:t>
            </a:r>
            <a:endParaRPr lang="en-US" altLang="ko-KR" sz="1400" b="0" dirty="0" smtClean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keep </a:t>
            </a:r>
            <a:r>
              <a:rPr lang="en-US" altLang="ko-KR" sz="1400" b="0" dirty="0">
                <a:solidFill>
                  <a:srgbClr val="000000"/>
                </a:solidFill>
              </a:rPr>
              <a:t>up with the large volume of research, medical records, and clinical trials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5733517" y="2945506"/>
            <a:ext cx="3972011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Using local intelligence to improve health monitoring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Many wearable health kit for collecting data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Keep growing the variety of health wearables</a:t>
            </a:r>
          </a:p>
        </p:txBody>
      </p:sp>
      <p:sp>
        <p:nvSpPr>
          <p:cNvPr id="28" name="직사각형 304"/>
          <p:cNvSpPr>
            <a:spLocks noChangeArrowheads="1"/>
          </p:cNvSpPr>
          <p:nvPr/>
        </p:nvSpPr>
        <p:spPr bwMode="auto">
          <a:xfrm>
            <a:off x="5529753" y="266231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33517" y="4291443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Decision should be careful from detail data analysis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Life science needs high level of accuracy and reliability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5733517" y="5587587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rgbClr val="000000"/>
                </a:solidFill>
                <a:cs typeface="Arial" panose="020B0604020202020204" pitchFamily="34" charset="0"/>
              </a:rPr>
              <a:t>It need to have more information collecting to rise </a:t>
            </a: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accuracy</a:t>
            </a:r>
            <a:endParaRPr lang="en-US" altLang="ko-KR" sz="1200" b="0" dirty="0" smtClean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Pain sensing is not enough until now, AI cannot transfer the pain to the medical analysis </a:t>
            </a:r>
          </a:p>
        </p:txBody>
      </p:sp>
      <p:sp>
        <p:nvSpPr>
          <p:cNvPr id="31" name="직사각형 304"/>
          <p:cNvSpPr>
            <a:spLocks noChangeArrowheads="1"/>
          </p:cNvSpPr>
          <p:nvPr/>
        </p:nvSpPr>
        <p:spPr bwMode="auto">
          <a:xfrm>
            <a:off x="5573812" y="397875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2" name="직사각형 304"/>
          <p:cNvSpPr>
            <a:spLocks noChangeArrowheads="1"/>
          </p:cNvSpPr>
          <p:nvPr/>
        </p:nvSpPr>
        <p:spPr bwMode="auto">
          <a:xfrm>
            <a:off x="5533106" y="525710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Picture 2" descr="IBM_Watson_SXSW_140312_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89" y="3096033"/>
            <a:ext cx="2057804" cy="118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81384" y="3488840"/>
            <a:ext cx="1160246" cy="402161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75000"/>
              <a:alpha val="12157"/>
            </a:sysClr>
          </a:solidFill>
          <a:ln w="3175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 dirty="0">
                <a:solidFill>
                  <a:srgbClr val="000000"/>
                </a:solidFill>
                <a:latin typeface="Minion Regular"/>
              </a:rPr>
              <a:t>Electronic </a:t>
            </a:r>
            <a: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  <a:t/>
            </a:r>
            <a:b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</a:br>
            <a: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  <a:t>Health </a:t>
            </a:r>
            <a:r>
              <a:rPr lang="en-US" altLang="ko-KR" sz="900" b="0" dirty="0">
                <a:solidFill>
                  <a:srgbClr val="000000"/>
                </a:solidFill>
                <a:latin typeface="Minion Regular"/>
              </a:rPr>
              <a:t>Records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50" normalizeH="0" baseline="0" noProof="0" dirty="0" smtClean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(Mayo Clinic)</a:t>
            </a:r>
            <a:endParaRPr kumimoji="1" lang="en-US" altLang="ko-KR" sz="900" b="0" i="0" u="none" strike="noStrike" kern="0" cap="none" spc="50" normalizeH="0" baseline="0" noProof="0" dirty="0">
              <a:ln w="11430"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1384" y="2700630"/>
            <a:ext cx="1160246" cy="714040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75000"/>
              <a:alpha val="12157"/>
            </a:sysClr>
          </a:solidFill>
          <a:ln w="3175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 dirty="0">
                <a:solidFill>
                  <a:srgbClr val="000000"/>
                </a:solidFill>
                <a:latin typeface="Minion Regular"/>
              </a:rPr>
              <a:t> </a:t>
            </a:r>
            <a: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  <a:t>Oncology</a:t>
            </a:r>
            <a:b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</a:br>
            <a:r>
              <a:rPr lang="en-US" altLang="ko-KR" sz="900" b="0" dirty="0" smtClean="0">
                <a:solidFill>
                  <a:srgbClr val="000000"/>
                </a:solidFill>
                <a:latin typeface="Minion Regular"/>
              </a:rPr>
              <a:t>Expert Advisor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1" lang="en-US" altLang="ko-KR" sz="900" b="0" i="0" u="none" strike="noStrike" kern="0" cap="none" spc="0" normalizeH="0" baseline="0" noProof="0" dirty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University of Texas </a:t>
            </a:r>
            <a:endParaRPr kumimoji="1" lang="en-US" altLang="ko-KR" sz="900" b="0" i="0" u="none" strike="noStrike" kern="0" cap="none" spc="0" normalizeH="0" baseline="0" noProof="0" dirty="0" smtClean="0">
              <a:ln w="11430"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1" hangingPunct="1">
              <a:lnSpc>
                <a:spcPts val="1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MD </a:t>
            </a:r>
            <a:r>
              <a:rPr kumimoji="1" lang="en-US" altLang="ko-KR" sz="900" b="0" i="0" u="none" strike="noStrike" kern="0" cap="none" spc="0" normalizeH="0" baseline="0" noProof="0" dirty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Anderson </a:t>
            </a:r>
            <a:endParaRPr kumimoji="1" lang="en-US" altLang="ko-KR" sz="900" b="0" i="0" u="none" strike="noStrike" kern="0" cap="none" spc="0" normalizeH="0" baseline="0" noProof="0" dirty="0" smtClean="0">
              <a:ln w="11430"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1" hangingPunct="1">
              <a:lnSpc>
                <a:spcPts val="1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Cancer Center)</a:t>
            </a:r>
            <a:endParaRPr kumimoji="1" lang="en-US" altLang="ko-KR" sz="900" b="0" i="0" u="none" strike="noStrike" kern="0" cap="none" spc="0" normalizeH="0" baseline="0" noProof="0" dirty="0">
              <a:ln w="11430"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81384" y="3965171"/>
            <a:ext cx="1160246" cy="427006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75000"/>
              <a:alpha val="12157"/>
            </a:sysClr>
          </a:solidFill>
          <a:ln w="3175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kern="0" dirty="0" smtClean="0">
                <a:ln w="11430">
                  <a:noFill/>
                </a:ln>
                <a:solidFill>
                  <a:prstClr val="black"/>
                </a:solidFill>
                <a:latin typeface="+mn-ea"/>
                <a:ea typeface="+mn-ea"/>
              </a:rPr>
              <a:t>HER and Education</a:t>
            </a:r>
            <a:br>
              <a:rPr kumimoji="1" lang="en-US" altLang="ko-KR" sz="900" b="0" kern="0" dirty="0" smtClean="0">
                <a:ln w="11430">
                  <a:noFill/>
                </a:ln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1" lang="en-US" altLang="ko-KR" sz="900" b="0" i="0" u="none" strike="noStrike" kern="0" cap="none" spc="0" normalizeH="0" baseline="0" noProof="0" dirty="0" smtClean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(Cleveland </a:t>
            </a:r>
            <a:r>
              <a:rPr kumimoji="1" lang="en-US" altLang="ko-KR" sz="900" b="0" i="0" u="none" strike="noStrike" kern="0" cap="none" spc="0" normalizeH="0" baseline="0" noProof="0" dirty="0">
                <a:ln w="1143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Clinic)</a:t>
            </a:r>
          </a:p>
        </p:txBody>
      </p:sp>
      <p:pic>
        <p:nvPicPr>
          <p:cNvPr id="14" name="Picture 4" descr="http://www.opptrends.com/wp-content/uploads/2014/08/Apple-Health-K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51" y="2591977"/>
            <a:ext cx="868170" cy="58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theiddoctor.info/Eclipse_meeting/wp-content/uploads/2012/09/JJMed_logo_FC-Converted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23" y="4224400"/>
            <a:ext cx="1365330" cy="25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://bobsadviceforstocks.tripod.com/bobsadviceforstocks/medtroniclogolar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75" y="3436671"/>
            <a:ext cx="691279" cy="39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6" y="3371283"/>
            <a:ext cx="300608" cy="76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화살표 연결선 33"/>
          <p:cNvCxnSpPr/>
          <p:nvPr/>
        </p:nvCxnSpPr>
        <p:spPr>
          <a:xfrm flipH="1" flipV="1">
            <a:off x="1613637" y="2885175"/>
            <a:ext cx="360040" cy="29319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직선 화살표 연결선 35"/>
          <p:cNvCxnSpPr/>
          <p:nvPr/>
        </p:nvCxnSpPr>
        <p:spPr>
          <a:xfrm flipH="1">
            <a:off x="1605253" y="3600089"/>
            <a:ext cx="264604" cy="973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직선 화살표 연결선 36"/>
          <p:cNvCxnSpPr/>
          <p:nvPr/>
        </p:nvCxnSpPr>
        <p:spPr>
          <a:xfrm flipH="1">
            <a:off x="1625351" y="4032137"/>
            <a:ext cx="348326" cy="18956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pic>
        <p:nvPicPr>
          <p:cNvPr id="21" name="Picture 2" descr="스크린샷 2015-05-18 오후 1.30.5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63" y="5348172"/>
            <a:ext cx="3166727" cy="11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cfile26.uf.tistory.com/image/2652B53F5643F3383704BC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99" y="4487742"/>
            <a:ext cx="1790657" cy="91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: Intelligent </a:t>
            </a:r>
            <a:r>
              <a:rPr lang="en-US" altLang="ko-KR" dirty="0"/>
              <a:t>Manufacturing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543" y="977174"/>
            <a:ext cx="8905945" cy="1338828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 smtClean="0">
                <a:solidFill>
                  <a:srgbClr val="000000"/>
                </a:solidFill>
              </a:rPr>
              <a:t>Enables visibility of all </a:t>
            </a:r>
            <a:r>
              <a:rPr lang="en-US" altLang="ko-KR" sz="1800" b="0" kern="0" dirty="0">
                <a:solidFill>
                  <a:srgbClr val="000000"/>
                </a:solidFill>
              </a:rPr>
              <a:t>information about the manufacturing process </a:t>
            </a:r>
            <a:endParaRPr lang="en-US" altLang="ko-KR" sz="1400" b="0" dirty="0">
              <a:solidFill>
                <a:srgbClr val="000000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</a:rPr>
              <a:t>I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n </a:t>
            </a:r>
            <a:r>
              <a:rPr lang="en-US" altLang="ko-KR" sz="1400" b="0" dirty="0">
                <a:solidFill>
                  <a:srgbClr val="000000"/>
                </a:solidFill>
              </a:rPr>
              <a:t>the form that it is needed across entire manufacturing supply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chains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Complete </a:t>
            </a:r>
            <a:r>
              <a:rPr lang="en-US" altLang="ko-KR" sz="1400" b="0" dirty="0">
                <a:solidFill>
                  <a:srgbClr val="000000"/>
                </a:solidFill>
              </a:rPr>
              <a:t>product lifecycles, multiple industries,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small</a:t>
            </a:r>
            <a:r>
              <a:rPr lang="en-US" altLang="ko-KR" sz="1400" b="0" dirty="0">
                <a:solidFill>
                  <a:srgbClr val="000000"/>
                </a:solidFill>
              </a:rPr>
              <a:t>, medium and large 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enterprises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Provides insight for making up the economic effect and improving manufacturing quality</a:t>
            </a:r>
            <a:endParaRPr lang="en-US" altLang="ko-KR" sz="1400" b="0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237573" y="2970906"/>
            <a:ext cx="3323939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Makes visibility on the process and supply chains 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Cooperating sensors and manufacturing control with networking </a:t>
            </a:r>
          </a:p>
        </p:txBody>
      </p:sp>
      <p:sp>
        <p:nvSpPr>
          <p:cNvPr id="6" name="직사각형 304"/>
          <p:cNvSpPr>
            <a:spLocks noChangeArrowheads="1"/>
          </p:cNvSpPr>
          <p:nvPr/>
        </p:nvSpPr>
        <p:spPr bwMode="auto">
          <a:xfrm>
            <a:off x="6033809" y="2636912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Embedded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237573" y="4227943"/>
            <a:ext cx="3323939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Ensures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the stability of production system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operation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Real-time </a:t>
            </a:r>
            <a:r>
              <a:rPr lang="en-US" altLang="ko-KR" sz="1200" b="0" dirty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response of </a:t>
            </a: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process and manufacturing</a:t>
            </a:r>
            <a:endParaRPr lang="en-US" altLang="ko-KR" sz="1200" b="0" dirty="0">
              <a:solidFill>
                <a:srgbClr val="000000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237573" y="5524087"/>
            <a:ext cx="3539963" cy="929249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related to employees life and health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Crucial </a:t>
            </a:r>
            <a:r>
              <a:rPr lang="en-US" altLang="ko-KR" sz="1200" b="0" dirty="0">
                <a:solidFill>
                  <a:srgbClr val="000000"/>
                </a:solidFill>
                <a:cs typeface="Arial" panose="020B0604020202020204" pitchFamily="34" charset="0"/>
              </a:rPr>
              <a:t>point for the manufacturing effectiveness </a:t>
            </a:r>
            <a:r>
              <a:rPr lang="en-US" altLang="ko-KR" sz="12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to avoid loss </a:t>
            </a:r>
            <a:endParaRPr lang="en-US" altLang="ko-KR" sz="1200" b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" name="직사각형 304"/>
          <p:cNvSpPr>
            <a:spLocks noChangeArrowheads="1"/>
          </p:cNvSpPr>
          <p:nvPr/>
        </p:nvSpPr>
        <p:spPr bwMode="auto">
          <a:xfrm>
            <a:off x="6077868" y="3915256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Reliability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10" name="직사각형 304"/>
          <p:cNvSpPr>
            <a:spLocks noChangeArrowheads="1"/>
          </p:cNvSpPr>
          <p:nvPr/>
        </p:nvSpPr>
        <p:spPr bwMode="auto">
          <a:xfrm>
            <a:off x="6037162" y="5193600"/>
            <a:ext cx="1711073" cy="309144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="horz" wrap="square" lIns="72000" tIns="72000" rIns="72000" bIns="3600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25400"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100" b="0" spc="-70" dirty="0" smtClean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cs typeface="굴림" pitchFamily="50" charset="-127"/>
              </a:rPr>
              <a:t>Safety</a:t>
            </a:r>
            <a:endParaRPr kumimoji="1" lang="en-US" altLang="ko-KR" sz="1100" b="0" spc="-70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4" y="2519618"/>
            <a:ext cx="4961962" cy="2535283"/>
          </a:xfrm>
          <a:prstGeom prst="rect">
            <a:avLst/>
          </a:prstGeom>
        </p:spPr>
      </p:pic>
      <p:pic>
        <p:nvPicPr>
          <p:cNvPr id="393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6" y="5102886"/>
            <a:ext cx="1715396" cy="1191584"/>
          </a:xfrm>
          <a:prstGeom prst="rect">
            <a:avLst/>
          </a:prstGeom>
        </p:spPr>
      </p:pic>
      <p:pic>
        <p:nvPicPr>
          <p:cNvPr id="1026" name="Picture 2" descr="http://www.siemens.com/innovation/en/home/publications/industry-and-automation/digital-factory-smart-manufacturing-in-the-us/_jcr_content/gem.adapt.916.high.jpg/146946760082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99" y="5116218"/>
            <a:ext cx="3186245" cy="11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1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409575" y="25571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04528" y="980728"/>
            <a:ext cx="8784976" cy="5400600"/>
          </a:xfrm>
          <a:prstGeom prst="roundRect">
            <a:avLst>
              <a:gd name="adj" fmla="val 382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60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Future AI for industry applications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There are a lot of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big things coming in AI</a:t>
            </a:r>
          </a:p>
          <a:p>
            <a:pPr marL="903288" lvl="2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Self-driving cars, Intelligent agents like Apple’s SIRI, </a:t>
            </a:r>
            <a:r>
              <a:rPr lang="en-US" altLang="ko-KR" sz="1400" b="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Amzon’s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 Echo, Google’s Alpha-go, IBM’s Watson</a:t>
            </a: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, human-like robots, and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so on.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  <a:ea typeface="+mn-ea"/>
                <a:cs typeface="Arial" panose="020B0604020202020204" pitchFamily="34" charset="0"/>
              </a:rPr>
              <a:t>We should be careful how to adopt AI to our industry application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Let’s take the first step for potential AI applications around us</a:t>
            </a:r>
          </a:p>
          <a:p>
            <a:pPr marL="903288" lvl="2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With Consideration for technical issues </a:t>
            </a:r>
            <a:r>
              <a:rPr lang="en-US" altLang="ko-KR" sz="1400" b="0" dirty="0">
                <a:solidFill>
                  <a:srgbClr val="000000"/>
                </a:solidFill>
              </a:rPr>
              <a:t>such as verification, validity, security and </a:t>
            </a:r>
            <a:r>
              <a:rPr lang="en-US" altLang="ko-KR" sz="1400" b="0" dirty="0" smtClean="0">
                <a:solidFill>
                  <a:srgbClr val="000000"/>
                </a:solidFill>
              </a:rPr>
              <a:t>control </a:t>
            </a:r>
          </a:p>
          <a:p>
            <a:pPr marL="903288" lvl="2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On this way, we have to have harmony of safety and intelligence in applications</a:t>
            </a:r>
          </a:p>
          <a:p>
            <a:pPr marL="903288" lvl="2" indent="-182563" algn="l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l"/>
            <a:r>
              <a:rPr lang="en-US" altLang="ko-KR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Think </a:t>
            </a: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about Future </a:t>
            </a:r>
            <a:r>
              <a:rPr lang="en-US" altLang="ko-KR" sz="1600" dirty="0" smtClean="0">
                <a:solidFill>
                  <a:srgbClr val="000000"/>
                </a:solidFill>
                <a:cs typeface="Arial" panose="020B0604020202020204" pitchFamily="34" charset="0"/>
              </a:rPr>
              <a:t>AI</a:t>
            </a:r>
            <a:endParaRPr lang="en-US" altLang="ko-KR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It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would be </a:t>
            </a: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a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rapid </a:t>
            </a: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switch, when something becomes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cheaper and better</a:t>
            </a:r>
            <a:endParaRPr lang="en-US" altLang="ko-KR" sz="1400" b="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AI-based medical doctor becomes cheaper, why not switch all medical doctors to smart computer, and have a few remaining human specialists for some special cases</a:t>
            </a: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There may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be some </a:t>
            </a: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risks of AI, but society will have to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adapt, it is fate</a:t>
            </a:r>
            <a:endParaRPr lang="en-US" altLang="ko-KR" sz="1400" b="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46088" lvl="1" indent="-182563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How we will adapt is not fully clear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yet for the safety. </a:t>
            </a:r>
            <a:r>
              <a:rPr lang="en-US" altLang="ko-KR" sz="1400" b="0" dirty="0">
                <a:solidFill>
                  <a:srgbClr val="000000"/>
                </a:solidFill>
                <a:cs typeface="Arial" panose="020B0604020202020204" pitchFamily="34" charset="0"/>
              </a:rPr>
              <a:t>But something we’ll have to think </a:t>
            </a:r>
            <a:r>
              <a:rPr lang="en-US" altLang="ko-KR" sz="1400" b="0" dirty="0" smtClean="0">
                <a:solidFill>
                  <a:srgbClr val="000000"/>
                </a:solidFill>
                <a:cs typeface="Arial" panose="020B0604020202020204" pitchFamily="34" charset="0"/>
              </a:rPr>
              <a:t>about  </a:t>
            </a:r>
            <a:endParaRPr lang="en-US" altLang="ko-KR" sz="1400" b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00472" y="183704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</a:t>
            </a:r>
            <a:r>
              <a:rPr lang="en-US" altLang="ko-KR" dirty="0"/>
              <a:t>I</a:t>
            </a:r>
            <a:r>
              <a:rPr lang="en-US" altLang="ko-KR" dirty="0" smtClean="0"/>
              <a:t> Market Impact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8198" y="908720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AI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Status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</a:rPr>
              <a:t>&amp;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Market Share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3599" y="1375902"/>
            <a:ext cx="8931889" cy="1138773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333333"/>
                </a:solidFill>
              </a:rPr>
              <a:t>The </a:t>
            </a:r>
            <a:r>
              <a:rPr lang="en-US" altLang="ko-KR" sz="1400" dirty="0">
                <a:solidFill>
                  <a:srgbClr val="333333"/>
                </a:solidFill>
              </a:rPr>
              <a:t>global market for smart machines will grow to $15.3 </a:t>
            </a:r>
            <a:r>
              <a:rPr lang="en-US" altLang="ko-KR" sz="1400" dirty="0" smtClean="0">
                <a:solidFill>
                  <a:srgbClr val="333333"/>
                </a:solidFill>
              </a:rPr>
              <a:t>billion </a:t>
            </a:r>
            <a:r>
              <a:rPr lang="en-US" altLang="ko-KR" sz="1400" dirty="0">
                <a:solidFill>
                  <a:srgbClr val="333333"/>
                </a:solidFill>
              </a:rPr>
              <a:t>by 2019 </a:t>
            </a:r>
            <a:r>
              <a:rPr lang="en-US" altLang="ko-KR" sz="1200" dirty="0">
                <a:solidFill>
                  <a:srgbClr val="333333"/>
                </a:solidFill>
              </a:rPr>
              <a:t>(* BCC research, 2014)</a:t>
            </a:r>
            <a:endParaRPr lang="en-US" altLang="ko-KR" sz="1200" dirty="0" smtClean="0">
              <a:solidFill>
                <a:srgbClr val="333333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333333"/>
                </a:solidFill>
              </a:rPr>
              <a:t>(`14) $6.3billion → (`19) $15.3billion  </a:t>
            </a:r>
            <a:r>
              <a:rPr lang="en-US" altLang="ko-KR" sz="1200" b="0" dirty="0">
                <a:solidFill>
                  <a:srgbClr val="333333"/>
                </a:solidFill>
              </a:rPr>
              <a:t>→ </a:t>
            </a:r>
            <a:r>
              <a:rPr lang="en-US" altLang="ko-KR" sz="1200" b="0" dirty="0" smtClean="0">
                <a:solidFill>
                  <a:srgbClr val="333333"/>
                </a:solidFill>
              </a:rPr>
              <a:t>(`24) $41billion (CAGR 19.7%)  </a:t>
            </a:r>
            <a:r>
              <a:rPr lang="en-US" altLang="ko-KR" sz="1000" b="0" dirty="0" smtClean="0">
                <a:solidFill>
                  <a:srgbClr val="333333"/>
                </a:solidFill>
              </a:rPr>
              <a:t>*source : BCC Research, May 2014</a:t>
            </a:r>
            <a:endParaRPr lang="en-US" altLang="ko-KR" sz="1200" b="0" dirty="0" smtClean="0">
              <a:solidFill>
                <a:srgbClr val="333333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200" b="0" dirty="0" smtClean="0">
                <a:solidFill>
                  <a:srgbClr val="333333"/>
                </a:solidFill>
              </a:rPr>
              <a:t>Market Share : Autonomous robots &gt; Expert Systems &gt; Digital assistants &gt; </a:t>
            </a:r>
            <a:r>
              <a:rPr lang="en-US" altLang="ko-KR" sz="1200" b="0" dirty="0" err="1">
                <a:solidFill>
                  <a:srgbClr val="333333"/>
                </a:solidFill>
              </a:rPr>
              <a:t>N</a:t>
            </a:r>
            <a:r>
              <a:rPr lang="en-US" altLang="ko-KR" sz="1200" b="0" dirty="0" err="1" smtClean="0">
                <a:solidFill>
                  <a:srgbClr val="333333"/>
                </a:solidFill>
              </a:rPr>
              <a:t>urocomputers</a:t>
            </a:r>
            <a:r>
              <a:rPr lang="en-US" altLang="ko-KR" sz="1200" b="0" dirty="0" smtClean="0">
                <a:solidFill>
                  <a:srgbClr val="333333"/>
                </a:solidFill>
              </a:rPr>
              <a:t> &gt; </a:t>
            </a:r>
            <a:r>
              <a:rPr lang="en-US" altLang="ko-KR" sz="1200" b="0" dirty="0">
                <a:solidFill>
                  <a:srgbClr val="333333"/>
                </a:solidFill>
              </a:rPr>
              <a:t>S</a:t>
            </a:r>
            <a:r>
              <a:rPr lang="en-US" altLang="ko-KR" sz="1200" b="0" dirty="0" smtClean="0">
                <a:solidFill>
                  <a:srgbClr val="333333"/>
                </a:solidFill>
              </a:rPr>
              <a:t>mart embedded systems</a:t>
            </a:r>
            <a:endParaRPr lang="ko-KR" altLang="en-US" sz="1200" dirty="0" smtClean="0"/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ko-KR" sz="1200" b="0" dirty="0" smtClean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3896" y="2847698"/>
            <a:ext cx="8769465" cy="3384376"/>
            <a:chOff x="648030" y="2924944"/>
            <a:chExt cx="8769465" cy="33843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5" t="16751" r="2317" b="7870"/>
            <a:stretch/>
          </p:blipFill>
          <p:spPr>
            <a:xfrm>
              <a:off x="2656587" y="3494923"/>
              <a:ext cx="6480721" cy="2592288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648030" y="2924944"/>
              <a:ext cx="8769465" cy="3384376"/>
              <a:chOff x="310755" y="3642216"/>
              <a:chExt cx="5110217" cy="277461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39204" y="3655512"/>
                <a:ext cx="4781667" cy="614151"/>
              </a:xfrm>
              <a:prstGeom prst="rect">
                <a:avLst/>
              </a:prstGeom>
            </p:spPr>
            <p:txBody>
              <a:bodyPr wrap="square" lIns="0" rtlCol="0">
                <a:spAutoFit/>
              </a:bodyPr>
              <a:lstStyle/>
              <a:p>
                <a:pPr algn="l"/>
                <a:r>
                  <a:rPr lang="en-US" altLang="ko-KR" sz="1200" b="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Autonomous Robots to Surpass Expert Systems : Forecast Share of the Smart Machine Market</a:t>
                </a:r>
                <a:br>
                  <a:rPr lang="en-US" altLang="ko-KR" sz="1200" b="0" dirty="0" smtClean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endParaRPr lang="en-US" altLang="ko-KR" sz="1200" b="0" dirty="0" smtClean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04" y="3948949"/>
                <a:ext cx="1474492" cy="788000"/>
              </a:xfrm>
              <a:prstGeom prst="rect">
                <a:avLst/>
              </a:prstGeom>
            </p:spPr>
          </p:pic>
          <p:sp>
            <p:nvSpPr>
              <p:cNvPr id="15" name="Rectangle 156"/>
              <p:cNvSpPr>
                <a:spLocks noChangeArrowheads="1"/>
              </p:cNvSpPr>
              <p:nvPr/>
            </p:nvSpPr>
            <p:spPr bwMode="auto">
              <a:xfrm>
                <a:off x="310755" y="3642216"/>
                <a:ext cx="5110217" cy="2774617"/>
              </a:xfrm>
              <a:prstGeom prst="rect">
                <a:avLst/>
              </a:prstGeom>
              <a:noFill/>
              <a:ln w="9525" algn="ctr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116585" rIns="116585" anchor="t">
                <a:norm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392439" indent="-354738" algn="l" defTabSz="995627" latinLnBrk="1">
                  <a:lnSpc>
                    <a:spcPct val="150000"/>
                  </a:lnSpc>
                  <a:spcBef>
                    <a:spcPts val="324"/>
                  </a:spcBef>
                  <a:buClr>
                    <a:prstClr val="white">
                      <a:lumMod val="50000"/>
                    </a:prstClr>
                  </a:buClr>
                  <a:buFont typeface="맑은 고딕" panose="020B0503020000020004" pitchFamily="50" charset="-127"/>
                  <a:buChar char="▶"/>
                </a:pPr>
                <a:endParaRPr lang="en-US" altLang="ko-KR" sz="1200" b="0" kern="0" dirty="0" smtClean="0">
                  <a:solidFill>
                    <a:schemeClr val="tx1">
                      <a:lumMod val="50000"/>
                    </a:schemeClr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 bwMode="auto">
            <a:xfrm>
              <a:off x="2360712" y="5949280"/>
              <a:ext cx="43204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14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00472" y="183704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</a:t>
            </a:r>
            <a:r>
              <a:rPr lang="en-US" altLang="ko-KR" dirty="0"/>
              <a:t>I</a:t>
            </a:r>
            <a:r>
              <a:rPr lang="en-US" altLang="ko-KR" dirty="0" smtClean="0"/>
              <a:t> Market Impact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8198" y="908720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AI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Status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</a:rPr>
              <a:t>&amp;</a:t>
            </a:r>
            <a:r>
              <a:rPr lang="ko-KR" altLang="en-US" sz="1800" b="0" dirty="0" smtClean="0">
                <a:solidFill>
                  <a:srgbClr val="000000"/>
                </a:solidFill>
              </a:rPr>
              <a:t> </a:t>
            </a:r>
            <a:r>
              <a:rPr lang="en-US" altLang="ko-KR" sz="1800" b="0" dirty="0" smtClean="0">
                <a:solidFill>
                  <a:srgbClr val="000000"/>
                </a:solidFill>
              </a:rPr>
              <a:t>Market Share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39439" y="3016590"/>
            <a:ext cx="8274002" cy="3064018"/>
            <a:chOff x="5390835" y="3341373"/>
            <a:chExt cx="4407049" cy="23713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484" y="3735300"/>
              <a:ext cx="4343400" cy="19774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551" y="3762829"/>
              <a:ext cx="2542803" cy="87290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522735" y="3352737"/>
              <a:ext cx="4264274" cy="357296"/>
            </a:xfrm>
            <a:prstGeom prst="rect">
              <a:avLst/>
            </a:prstGeom>
          </p:spPr>
          <p:txBody>
            <a:bodyPr wrap="square" lIns="0" rtlCol="0">
              <a:spAutoFit/>
            </a:bodyPr>
            <a:lstStyle/>
            <a:p>
              <a:pPr algn="l"/>
              <a:r>
                <a:rPr lang="en-US" altLang="ko-KR" sz="1200" b="0" dirty="0" smtClean="0">
                  <a:solidFill>
                    <a:schemeClr val="accent2">
                      <a:lumMod val="50000"/>
                    </a:schemeClr>
                  </a:solidFill>
                </a:rPr>
                <a:t>Application Specific World AI  Related Sales Forecast</a:t>
              </a:r>
              <a:br>
                <a:rPr lang="en-US" altLang="ko-KR" sz="1200" b="0" dirty="0" smtClean="0">
                  <a:solidFill>
                    <a:schemeClr val="accent2">
                      <a:lumMod val="50000"/>
                    </a:schemeClr>
                  </a:solidFill>
                </a:rPr>
              </a:br>
              <a:endParaRPr lang="en-US" altLang="ko-KR" sz="1200" b="0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Rectangle 156"/>
            <p:cNvSpPr>
              <a:spLocks noChangeArrowheads="1"/>
            </p:cNvSpPr>
            <p:nvPr/>
          </p:nvSpPr>
          <p:spPr bwMode="auto">
            <a:xfrm>
              <a:off x="5390835" y="3341373"/>
              <a:ext cx="4330400" cy="2371334"/>
            </a:xfrm>
            <a:prstGeom prst="rect">
              <a:avLst/>
            </a:prstGeom>
            <a:noFill/>
            <a:ln w="9525" algn="ctr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16585" rIns="116585" anchor="t">
              <a:norm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marL="392439" indent="-354738" algn="l" defTabSz="995627" latinLnBrk="1">
                <a:lnSpc>
                  <a:spcPct val="150000"/>
                </a:lnSpc>
                <a:spcBef>
                  <a:spcPts val="324"/>
                </a:spcBef>
                <a:buClr>
                  <a:prstClr val="white">
                    <a:lumMod val="50000"/>
                  </a:prstClr>
                </a:buClr>
                <a:buFont typeface="맑은 고딕" panose="020B0503020000020004" pitchFamily="50" charset="-127"/>
                <a:buChar char="▶"/>
              </a:pPr>
              <a:endPara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16497" y="1377643"/>
            <a:ext cx="8928992" cy="861774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333333"/>
                </a:solidFill>
              </a:rPr>
              <a:t>In 2020, artificial intelligence-related sales will increase in many applications. </a:t>
            </a:r>
            <a:r>
              <a:rPr lang="en-US" altLang="ko-KR" sz="1200" dirty="0">
                <a:solidFill>
                  <a:srgbClr val="333333"/>
                </a:solidFill>
              </a:rPr>
              <a:t>(* </a:t>
            </a:r>
            <a:r>
              <a:rPr lang="en-US" altLang="ko-KR" sz="1200" dirty="0" err="1">
                <a:solidFill>
                  <a:srgbClr val="333333"/>
                </a:solidFill>
              </a:rPr>
              <a:t>Tractica</a:t>
            </a:r>
            <a:r>
              <a:rPr lang="en-US" altLang="ko-KR" sz="1200" dirty="0">
                <a:solidFill>
                  <a:srgbClr val="333333"/>
                </a:solidFill>
              </a:rPr>
              <a:t>, 2015 )</a:t>
            </a:r>
            <a:endParaRPr lang="en-US" altLang="ko-KR" sz="1200" dirty="0" smtClean="0">
              <a:solidFill>
                <a:srgbClr val="333333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rgbClr val="333333"/>
                </a:solidFill>
              </a:rPr>
              <a:t>Advertising and investment advisory services sector will be driven by artificial intelligence</a:t>
            </a:r>
            <a:r>
              <a:rPr lang="en-US" altLang="ko-KR" sz="1200" b="0" dirty="0" smtClean="0">
                <a:solidFill>
                  <a:srgbClr val="333333"/>
                </a:solidFill>
              </a:rPr>
              <a:t>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rgbClr val="333333"/>
                </a:solidFill>
              </a:rPr>
              <a:t>Manufacturing, resource management and media sector will also be driven by artificial </a:t>
            </a:r>
            <a:r>
              <a:rPr lang="en-US" altLang="ko-KR" sz="1200" b="0" dirty="0" smtClean="0">
                <a:solidFill>
                  <a:srgbClr val="333333"/>
                </a:solidFill>
              </a:rPr>
              <a:t>intelligence.</a:t>
            </a:r>
            <a:endParaRPr lang="ko-KR" altLang="en-US" sz="1200" b="0" dirty="0">
              <a:solidFill>
                <a:srgbClr val="333333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44077" y="5376291"/>
            <a:ext cx="9042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kern="0" dirty="0" smtClean="0">
                <a:solidFill>
                  <a:srgbClr val="000000"/>
                </a:solidFill>
              </a:rPr>
              <a:t>Ad Service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44077" y="4704831"/>
            <a:ext cx="9042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kern="0" dirty="0" smtClean="0">
                <a:solidFill>
                  <a:srgbClr val="000000"/>
                </a:solidFill>
              </a:rPr>
              <a:t>Investment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587" y="4169380"/>
            <a:ext cx="9042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kern="0" dirty="0" smtClean="0">
                <a:solidFill>
                  <a:srgbClr val="000000"/>
                </a:solidFill>
              </a:rPr>
              <a:t>Media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200472" y="183704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AI Social Impact</a:t>
            </a:r>
            <a:endParaRPr lang="ko-KR" altLang="en-US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28618"/>
              </p:ext>
            </p:extLst>
          </p:nvPr>
        </p:nvGraphicFramePr>
        <p:xfrm>
          <a:off x="1284082" y="1497559"/>
          <a:ext cx="7553861" cy="2768223"/>
        </p:xfrm>
        <a:graphic>
          <a:graphicData uri="http://schemas.openxmlformats.org/drawingml/2006/table">
            <a:tbl>
              <a:tblPr/>
              <a:tblGrid>
                <a:gridCol w="2657317"/>
                <a:gridCol w="1512168"/>
                <a:gridCol w="3384376"/>
              </a:tblGrid>
              <a:tr h="389648"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Artificial intelligence technology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Industry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Impact</a:t>
                      </a:r>
                      <a:r>
                        <a:rPr lang="en-US" altLang="ko-KR" sz="1200" b="1" kern="0" spc="0" baseline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scale</a:t>
                      </a: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(2025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261730"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Knowledge work automation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Knowledge-based industries in the financial, legal, medical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5,200~6,700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 million people manpower</a:t>
                      </a:r>
                      <a:endParaRPr lang="ko-KR" altLang="en-US" sz="12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730"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Robot application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Automation of production, medicine, agriculture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1,700~4,500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Improve labor for 50 million people with disabilities in effect</a:t>
                      </a:r>
                      <a:endParaRPr lang="ko-KR" altLang="en-US" sz="12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730"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Self driving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Automated route searching and traveling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200~1,900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175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Prevention effect for 3 ~ 15 million people of traffic accidents sacrifice</a:t>
                      </a:r>
                      <a:endParaRPr lang="ko-KR" altLang="en-US" sz="12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202" marR="10202" marT="2821" marB="2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60512" y="1196752"/>
            <a:ext cx="900100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en-US" altLang="ko-KR" sz="1300" b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Artificial 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intelligence applied industry-specific forecasting future economic impact (in </a:t>
            </a:r>
            <a:r>
              <a:rPr lang="en-US" altLang="ko-KR" sz="1300" b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billion dollar) 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auto">
          <a:xfrm>
            <a:off x="772664" y="4546494"/>
            <a:ext cx="8964672" cy="1995851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16585" rIns="116585" anchor="t">
            <a:norm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endParaRPr lang="en-US" altLang="ko-KR" sz="400" spc="-130" dirty="0">
              <a:solidFill>
                <a:srgbClr val="323232"/>
              </a:solidFill>
              <a:latin typeface="맑은 고딕"/>
              <a:ea typeface="맑은 고딕" panose="020B0503020000020004" pitchFamily="50" charset="-127"/>
            </a:endParaRPr>
          </a:p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r>
              <a:rPr lang="en-US" altLang="ko-KR" sz="1200" b="0" kern="0" dirty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Foxconn : </a:t>
            </a: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Factory Automation</a:t>
            </a:r>
            <a:endParaRPr lang="en-US" altLang="ko-KR" sz="1200" b="0" kern="0" dirty="0">
              <a:solidFill>
                <a:schemeClr val="tx1">
                  <a:lumMod val="5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r>
              <a:rPr lang="en-US" altLang="ko-KR" sz="1200" b="0" kern="0" dirty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Boston Dynamics : </a:t>
            </a: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Robot soldiers</a:t>
            </a:r>
            <a:endParaRPr lang="en-US" altLang="ko-KR" sz="1200" b="0" kern="0" dirty="0">
              <a:solidFill>
                <a:schemeClr val="tx1">
                  <a:lumMod val="5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Law Intelligence / High </a:t>
            </a:r>
            <a:r>
              <a:rPr lang="en-US" altLang="ko-KR" sz="1200" b="0" kern="0" dirty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Frequency Trading</a:t>
            </a:r>
          </a:p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r>
              <a:rPr lang="en-US" altLang="ko-KR" sz="1200" b="0" kern="0" dirty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Kiva Systems (Amazon) : </a:t>
            </a: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Warehouse worker</a:t>
            </a:r>
            <a:endParaRPr lang="en-US" altLang="ko-KR" sz="1200" b="0" kern="0" dirty="0">
              <a:solidFill>
                <a:schemeClr val="tx1">
                  <a:lumMod val="5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392439" indent="-354738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맑은 고딕" panose="020B0503020000020004" pitchFamily="50" charset="-127"/>
              <a:buChar char="▶"/>
            </a:pP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Microsoft, Google, Facebook, Softbank</a:t>
            </a:r>
            <a:r>
              <a:rPr lang="ko-KR" altLang="en-US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: Chat-bot</a:t>
            </a:r>
          </a:p>
        </p:txBody>
      </p:sp>
      <p:sp>
        <p:nvSpPr>
          <p:cNvPr id="9" name="모서리가 둥근 직사각형 56"/>
          <p:cNvSpPr/>
          <p:nvPr/>
        </p:nvSpPr>
        <p:spPr>
          <a:xfrm>
            <a:off x="3185315" y="4358442"/>
            <a:ext cx="4104456" cy="293232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3" b="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Job replaced with Artificial intelligence </a:t>
            </a:r>
            <a:endParaRPr kumimoji="0" lang="ko-KR" altLang="en-US" sz="1403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902" y="852171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AI  </a:t>
            </a:r>
            <a:r>
              <a:rPr lang="en-US" altLang="ko-KR" sz="1800" b="0" dirty="0">
                <a:solidFill>
                  <a:srgbClr val="000000"/>
                </a:solidFill>
              </a:rPr>
              <a:t>will make a big impact on industry and human life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82616" y="4019561"/>
            <a:ext cx="13516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* By McKinsey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803670" y="4703577"/>
            <a:ext cx="1872208" cy="1647083"/>
            <a:chOff x="5591136" y="4859648"/>
            <a:chExt cx="1872208" cy="1647083"/>
          </a:xfrm>
        </p:grpSpPr>
        <p:sp>
          <p:nvSpPr>
            <p:cNvPr id="12" name="아래쪽 화살표 11"/>
            <p:cNvSpPr/>
            <p:nvPr/>
          </p:nvSpPr>
          <p:spPr bwMode="auto">
            <a:xfrm>
              <a:off x="5591136" y="4859648"/>
              <a:ext cx="1872208" cy="1647083"/>
            </a:xfrm>
            <a:prstGeom prst="downArrow">
              <a:avLst>
                <a:gd name="adj1" fmla="val 72467"/>
                <a:gd name="adj2" fmla="val 50000"/>
              </a:avLst>
            </a:prstGeom>
            <a:gradFill flip="none" rotWithShape="1">
              <a:gsLst>
                <a:gs pos="0">
                  <a:schemeClr val="bg1"/>
                </a:gs>
                <a:gs pos="3500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817095" y="4861004"/>
              <a:ext cx="1368153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Arial" charset="0"/>
                </a:rPr>
                <a:t>Replacing Job</a:t>
              </a:r>
            </a:p>
            <a:p>
              <a:pPr algn="l"/>
              <a:r>
                <a:rPr lang="en-US" altLang="ko-KR" sz="900" dirty="0">
                  <a:latin typeface="Arial" charset="0"/>
                </a:rPr>
                <a:t>Executive Secretary</a:t>
              </a:r>
              <a:r>
                <a:rPr lang="en-US" altLang="ko-KR" sz="900" dirty="0" smtClean="0">
                  <a:latin typeface="Arial" charset="0"/>
                </a:rPr>
                <a:t>……….</a:t>
              </a:r>
              <a:r>
                <a:rPr lang="en-US" altLang="ko-KR" sz="900" dirty="0">
                  <a:latin typeface="Arial" charset="0"/>
                </a:rPr>
                <a:t>4759</a:t>
              </a:r>
              <a:br>
                <a:rPr lang="en-US" altLang="ko-KR" sz="900" dirty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Manufacturing…1609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Mining…………….497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Design…………….151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Law………………..109</a:t>
              </a:r>
              <a:endParaRPr lang="ko-KR" altLang="en-US" sz="900" dirty="0">
                <a:latin typeface="Arial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09064" y="4653136"/>
            <a:ext cx="1872208" cy="1688217"/>
            <a:chOff x="7784561" y="4818514"/>
            <a:chExt cx="1872208" cy="1688217"/>
          </a:xfrm>
        </p:grpSpPr>
        <p:sp>
          <p:nvSpPr>
            <p:cNvPr id="2" name="위쪽 화살표 1"/>
            <p:cNvSpPr/>
            <p:nvPr/>
          </p:nvSpPr>
          <p:spPr bwMode="auto">
            <a:xfrm>
              <a:off x="7784561" y="4818514"/>
              <a:ext cx="1872208" cy="1688217"/>
            </a:xfrm>
            <a:prstGeom prst="upArrow">
              <a:avLst>
                <a:gd name="adj1" fmla="val 65764"/>
                <a:gd name="adj2" fmla="val 50000"/>
              </a:avLst>
            </a:prstGeom>
            <a:gradFill flip="none" rotWithShape="1">
              <a:gsLst>
                <a:gs pos="0">
                  <a:schemeClr val="bg1"/>
                </a:gs>
                <a:gs pos="35000">
                  <a:schemeClr val="bg1"/>
                </a:gs>
                <a:gs pos="100000">
                  <a:srgbClr val="FF9999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1100" dirty="0">
                <a:solidFill>
                  <a:srgbClr val="004785"/>
                </a:solidFill>
                <a:latin typeface="Arial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36588" y="5117649"/>
              <a:ext cx="1368153" cy="1269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 smtClean="0">
                  <a:latin typeface="Arial" charset="0"/>
                </a:rPr>
                <a:t>Raising Job</a:t>
              </a:r>
              <a:endParaRPr lang="en-US" altLang="ko-KR" sz="900" dirty="0">
                <a:latin typeface="Arial" charset="0"/>
              </a:endParaRPr>
            </a:p>
            <a:p>
              <a:pPr algn="l"/>
              <a:r>
                <a:rPr lang="en-US" altLang="ko-KR" sz="900" dirty="0">
                  <a:latin typeface="Arial" charset="0"/>
                </a:rPr>
                <a:t>Financial </a:t>
              </a:r>
              <a:r>
                <a:rPr lang="en-US" altLang="ko-KR" sz="900" dirty="0" smtClean="0">
                  <a:latin typeface="Arial" charset="0"/>
                </a:rPr>
                <a:t>Management..…...492</a:t>
              </a:r>
              <a:r>
                <a:rPr lang="en-US" altLang="ko-KR" sz="900" dirty="0">
                  <a:latin typeface="Arial" charset="0"/>
                </a:rPr>
                <a:t/>
              </a:r>
              <a:br>
                <a:rPr lang="en-US" altLang="ko-KR" sz="900" dirty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Management….…416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Computer Mathematics....….405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Architecture.…….151</a:t>
              </a:r>
              <a:br>
                <a:rPr lang="en-US" altLang="ko-KR" sz="900" dirty="0" smtClean="0">
                  <a:latin typeface="Arial" charset="0"/>
                </a:rPr>
              </a:br>
              <a:r>
                <a:rPr lang="en-US" altLang="ko-KR" sz="900" dirty="0" smtClean="0">
                  <a:latin typeface="Arial" charset="0"/>
                </a:rPr>
                <a:t>Sales………….…..109</a:t>
              </a:r>
              <a:endParaRPr lang="ko-KR" altLang="en-US" sz="900" dirty="0">
                <a:latin typeface="Arial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987160" y="6296125"/>
            <a:ext cx="19360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* By World Economy Forum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7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 bwMode="auto">
          <a:xfrm>
            <a:off x="6318504" y="1835524"/>
            <a:ext cx="2926080" cy="2313432"/>
          </a:xfrm>
          <a:custGeom>
            <a:avLst/>
            <a:gdLst>
              <a:gd name="connsiteX0" fmla="*/ 0 w 2926080"/>
              <a:gd name="connsiteY0" fmla="*/ 2313432 h 2313432"/>
              <a:gd name="connsiteX1" fmla="*/ 1773936 w 2926080"/>
              <a:gd name="connsiteY1" fmla="*/ 1801368 h 2313432"/>
              <a:gd name="connsiteX2" fmla="*/ 2926080 w 2926080"/>
              <a:gd name="connsiteY2" fmla="*/ 0 h 231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313432">
                <a:moveTo>
                  <a:pt x="0" y="2313432"/>
                </a:moveTo>
                <a:cubicBezTo>
                  <a:pt x="643128" y="2250186"/>
                  <a:pt x="1286256" y="2186940"/>
                  <a:pt x="1773936" y="1801368"/>
                </a:cubicBezTo>
                <a:cubicBezTo>
                  <a:pt x="2261616" y="1415796"/>
                  <a:pt x="2734056" y="224028"/>
                  <a:pt x="292608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93551" y="206131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AI on the rise, again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8198" y="971436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AI is on the rise again, deep learning</a:t>
            </a:r>
            <a:endParaRPr lang="en-US" altLang="ko-KR" sz="1800" b="0" dirty="0">
              <a:solidFill>
                <a:srgbClr val="00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632520" y="5912406"/>
            <a:ext cx="8784976" cy="7200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1496616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>
          <a:xfrm>
            <a:off x="1201513" y="6148917"/>
            <a:ext cx="544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`1960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2684748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직사각형 14"/>
          <p:cNvSpPr/>
          <p:nvPr/>
        </p:nvSpPr>
        <p:spPr>
          <a:xfrm>
            <a:off x="2432720" y="6148917"/>
            <a:ext cx="5760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`1970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3836877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3584848" y="6148917"/>
            <a:ext cx="576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`1980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4989004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4736976" y="6148917"/>
            <a:ext cx="5760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`1990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 bwMode="auto">
          <a:xfrm>
            <a:off x="6141133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직사각형 24"/>
          <p:cNvSpPr/>
          <p:nvPr/>
        </p:nvSpPr>
        <p:spPr>
          <a:xfrm>
            <a:off x="5889104" y="6148917"/>
            <a:ext cx="5760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`2000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7293262" y="5716869"/>
            <a:ext cx="0" cy="43204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직사각형 28"/>
          <p:cNvSpPr/>
          <p:nvPr/>
        </p:nvSpPr>
        <p:spPr>
          <a:xfrm>
            <a:off x="7041232" y="6148917"/>
            <a:ext cx="5760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`2010</a:t>
            </a:r>
            <a:endParaRPr lang="en-US" altLang="ko-KR" sz="1000" b="0" kern="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13040" y="6358825"/>
            <a:ext cx="49553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kern="0" dirty="0" smtClean="0">
                <a:solidFill>
                  <a:srgbClr val="004785"/>
                </a:solidFill>
              </a:rPr>
              <a:t>* “The </a:t>
            </a:r>
            <a:r>
              <a:rPr lang="en-US" altLang="ko-KR" sz="1000" b="0" kern="0" dirty="0">
                <a:solidFill>
                  <a:srgbClr val="004785"/>
                </a:solidFill>
              </a:rPr>
              <a:t>History of Artificial 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Intelligence”, Univ. of Washington, 2006</a:t>
            </a:r>
          </a:p>
          <a:p>
            <a:pPr algn="l"/>
            <a:r>
              <a:rPr lang="en-US" altLang="ko-KR" sz="1000" dirty="0" smtClean="0"/>
              <a:t>* “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Deep </a:t>
            </a:r>
            <a:r>
              <a:rPr lang="en-US" altLang="ko-KR" sz="1000" b="0" kern="0" dirty="0">
                <a:solidFill>
                  <a:srgbClr val="004785"/>
                </a:solidFill>
              </a:rPr>
              <a:t>learning for detecting robotic 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grasps”, </a:t>
            </a:r>
            <a:r>
              <a:rPr lang="en-US" altLang="ko-KR" sz="1000" b="0" dirty="0"/>
              <a:t>Ian </a:t>
            </a:r>
            <a:r>
              <a:rPr lang="en-US" altLang="ko-KR" sz="1000" b="0" dirty="0" smtClean="0"/>
              <a:t>Lenz, </a:t>
            </a:r>
            <a:r>
              <a:rPr lang="en-US" altLang="ko-KR" sz="1000" b="0" dirty="0"/>
              <a:t>Cornell </a:t>
            </a:r>
            <a:r>
              <a:rPr lang="en-US" altLang="ko-KR" sz="1000" b="0" dirty="0" smtClean="0"/>
              <a:t>University, 2015</a:t>
            </a:r>
            <a:endParaRPr lang="en-US" altLang="ko-KR" sz="1000" b="0" kern="0" dirty="0">
              <a:solidFill>
                <a:srgbClr val="004785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70470" y="4657959"/>
            <a:ext cx="1351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 smtClean="0"/>
              <a:t>1st Phase</a:t>
            </a:r>
            <a:endParaRPr lang="en-US" altLang="ko-KR" sz="1400" b="0" kern="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27542" y="4060646"/>
            <a:ext cx="1351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 smtClean="0"/>
              <a:t>2nd Phase</a:t>
            </a:r>
            <a:endParaRPr lang="en-US" altLang="ko-KR" sz="1400" b="0" kern="0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61156" y="2978004"/>
            <a:ext cx="1351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 smtClean="0"/>
              <a:t>3rd Phase</a:t>
            </a:r>
            <a:endParaRPr lang="en-US" altLang="ko-KR" sz="1400" b="0" kern="0" dirty="0">
              <a:solidFill>
                <a:srgbClr val="FF0000"/>
              </a:solidFill>
            </a:endParaRPr>
          </a:p>
        </p:txBody>
      </p:sp>
      <p:sp>
        <p:nvSpPr>
          <p:cNvPr id="43" name="폭발 2 42"/>
          <p:cNvSpPr/>
          <p:nvPr/>
        </p:nvSpPr>
        <p:spPr bwMode="auto">
          <a:xfrm>
            <a:off x="7452893" y="3503987"/>
            <a:ext cx="2675972" cy="1511361"/>
          </a:xfrm>
          <a:prstGeom prst="irregularSeal2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 smtClean="0">
                <a:latin typeface="Arial" charset="0"/>
              </a:rPr>
              <a:t>Innovative</a:t>
            </a:r>
            <a:br>
              <a:rPr lang="en-US" altLang="ko-KR" sz="2000" dirty="0" smtClean="0">
                <a:latin typeface="Arial" charset="0"/>
              </a:rPr>
            </a:br>
            <a:r>
              <a:rPr lang="en-US" altLang="ko-KR" sz="2000" dirty="0" smtClean="0">
                <a:latin typeface="Arial" charset="0"/>
              </a:rPr>
              <a:t>solution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15227" y="4999048"/>
            <a:ext cx="1828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Deep learning </a:t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en-US" altLang="ko-KR" sz="1600" dirty="0" smtClean="0">
                <a:solidFill>
                  <a:srgbClr val="FF0000"/>
                </a:solidFill>
              </a:rPr>
              <a:t>with BIG data</a:t>
            </a:r>
            <a:endParaRPr lang="en-US" altLang="ko-KR" sz="1600" b="0" kern="0" dirty="0">
              <a:solidFill>
                <a:srgbClr val="FF0000"/>
              </a:solidFill>
            </a:endParaRPr>
          </a:p>
        </p:txBody>
      </p:sp>
      <p:sp>
        <p:nvSpPr>
          <p:cNvPr id="50" name="Rectangle 156"/>
          <p:cNvSpPr>
            <a:spLocks noChangeArrowheads="1"/>
          </p:cNvSpPr>
          <p:nvPr/>
        </p:nvSpPr>
        <p:spPr bwMode="auto">
          <a:xfrm>
            <a:off x="415772" y="2153299"/>
            <a:ext cx="2088956" cy="1553810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16585" rIns="116585" anchor="t">
            <a:norm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Fast calculation</a:t>
            </a:r>
            <a:endParaRPr lang="en-US" altLang="ko-KR" sz="1400" b="0" kern="0" dirty="0">
              <a:solidFill>
                <a:schemeClr val="tx1">
                  <a:lumMod val="5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Rejecting complex problem</a:t>
            </a:r>
            <a:endParaRPr lang="en-US" altLang="ko-KR" sz="1400" b="0" kern="0" dirty="0">
              <a:solidFill>
                <a:schemeClr val="tx1">
                  <a:lumMod val="50000"/>
                </a:scheme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6"/>
          <p:cNvSpPr/>
          <p:nvPr/>
        </p:nvSpPr>
        <p:spPr>
          <a:xfrm>
            <a:off x="4920136" y="1697485"/>
            <a:ext cx="2088232" cy="29323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3" b="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AI  3rd Phase</a:t>
            </a:r>
            <a:endParaRPr kumimoji="0" lang="ko-KR" altLang="en-US" sz="1403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6"/>
          <p:cNvSpPr/>
          <p:nvPr/>
        </p:nvSpPr>
        <p:spPr>
          <a:xfrm>
            <a:off x="2668316" y="1696349"/>
            <a:ext cx="2088232" cy="29323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3" b="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AI  2nd Phase</a:t>
            </a:r>
            <a:endParaRPr kumimoji="0" lang="ko-KR" altLang="en-US" sz="1403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6"/>
          <p:cNvSpPr/>
          <p:nvPr/>
        </p:nvSpPr>
        <p:spPr>
          <a:xfrm>
            <a:off x="415772" y="1696349"/>
            <a:ext cx="2088956" cy="29323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3" b="0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AI  1st Phase</a:t>
            </a:r>
            <a:endParaRPr kumimoji="0" lang="ko-KR" altLang="en-US" sz="1403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6"/>
          <p:cNvSpPr/>
          <p:nvPr/>
        </p:nvSpPr>
        <p:spPr>
          <a:xfrm>
            <a:off x="415772" y="1989639"/>
            <a:ext cx="2088232" cy="162582"/>
          </a:xfrm>
          <a:prstGeom prst="rect">
            <a:avLst/>
          </a:prstGeom>
          <a:solidFill>
            <a:schemeClr val="accent2">
              <a:lumMod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`1950 ~ `1960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6"/>
          <p:cNvSpPr/>
          <p:nvPr/>
        </p:nvSpPr>
        <p:spPr>
          <a:xfrm>
            <a:off x="4921632" y="1990717"/>
            <a:ext cx="2088232" cy="16150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`1990 ~ `2000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9" name="Rectangle 156"/>
          <p:cNvSpPr>
            <a:spLocks noChangeArrowheads="1"/>
          </p:cNvSpPr>
          <p:nvPr/>
        </p:nvSpPr>
        <p:spPr bwMode="auto">
          <a:xfrm>
            <a:off x="2663712" y="2157880"/>
            <a:ext cx="2088956" cy="1553810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16585" rIns="116585" anchor="t">
            <a:norm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Expert system</a:t>
            </a:r>
          </a:p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Difficult to define the knowledge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68316" y="1990221"/>
            <a:ext cx="2083990" cy="167659"/>
          </a:xfrm>
          <a:prstGeom prst="rect">
            <a:avLst/>
          </a:prstGeom>
          <a:solidFill>
            <a:schemeClr val="accent2">
              <a:lumMod val="9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95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`1980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0" name="Rectangle 156"/>
          <p:cNvSpPr>
            <a:spLocks noChangeArrowheads="1"/>
          </p:cNvSpPr>
          <p:nvPr/>
        </p:nvSpPr>
        <p:spPr bwMode="auto">
          <a:xfrm>
            <a:off x="4921632" y="2143054"/>
            <a:ext cx="2088956" cy="1569666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16585" rIns="116585" anchor="t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Searching engine is developed</a:t>
            </a:r>
          </a:p>
          <a:p>
            <a:pPr marL="209151" indent="-171450" algn="l" defTabSz="995627" latinLnBrk="1">
              <a:lnSpc>
                <a:spcPct val="150000"/>
              </a:lnSpc>
              <a:spcBef>
                <a:spcPts val="324"/>
              </a:spcBef>
              <a:buClr>
                <a:prstClr val="white">
                  <a:lumMod val="50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0" kern="0" dirty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M</a:t>
            </a: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achine learning </a:t>
            </a:r>
            <a:b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en-US" altLang="ko-KR" sz="1400" b="0" kern="0" dirty="0" smtClean="0">
                <a:solidFill>
                  <a:schemeClr val="tx1">
                    <a:lumMod val="50000"/>
                  </a:schemeClr>
                </a:solidFill>
                <a:latin typeface="맑은 고딕"/>
                <a:ea typeface="맑은 고딕" panose="020B0503020000020004" pitchFamily="50" charset="-127"/>
              </a:rPr>
              <a:t>from big data</a:t>
            </a:r>
          </a:p>
        </p:txBody>
      </p:sp>
      <p:sp>
        <p:nvSpPr>
          <p:cNvPr id="35" name="자유형 34"/>
          <p:cNvSpPr/>
          <p:nvPr/>
        </p:nvSpPr>
        <p:spPr>
          <a:xfrm>
            <a:off x="3449356" y="3950807"/>
            <a:ext cx="3087820" cy="835233"/>
          </a:xfrm>
          <a:custGeom>
            <a:avLst/>
            <a:gdLst>
              <a:gd name="connsiteX0" fmla="*/ 0 w 1501140"/>
              <a:gd name="connsiteY0" fmla="*/ 830580 h 830580"/>
              <a:gd name="connsiteX1" fmla="*/ 563880 w 1501140"/>
              <a:gd name="connsiteY1" fmla="*/ 670560 h 830580"/>
              <a:gd name="connsiteX2" fmla="*/ 982980 w 1501140"/>
              <a:gd name="connsiteY2" fmla="*/ 114300 h 830580"/>
              <a:gd name="connsiteX3" fmla="*/ 1501140 w 150114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830580">
                <a:moveTo>
                  <a:pt x="0" y="830580"/>
                </a:moveTo>
                <a:cubicBezTo>
                  <a:pt x="200025" y="810260"/>
                  <a:pt x="400050" y="789940"/>
                  <a:pt x="563880" y="670560"/>
                </a:cubicBezTo>
                <a:cubicBezTo>
                  <a:pt x="727710" y="551180"/>
                  <a:pt x="826770" y="226060"/>
                  <a:pt x="982980" y="114300"/>
                </a:cubicBezTo>
                <a:cubicBezTo>
                  <a:pt x="1139190" y="2540"/>
                  <a:pt x="1395730" y="24130"/>
                  <a:pt x="150114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971996" y="4578870"/>
            <a:ext cx="2756868" cy="1083880"/>
          </a:xfrm>
          <a:custGeom>
            <a:avLst/>
            <a:gdLst>
              <a:gd name="connsiteX0" fmla="*/ 0 w 1501140"/>
              <a:gd name="connsiteY0" fmla="*/ 830580 h 830580"/>
              <a:gd name="connsiteX1" fmla="*/ 563880 w 1501140"/>
              <a:gd name="connsiteY1" fmla="*/ 670560 h 830580"/>
              <a:gd name="connsiteX2" fmla="*/ 982980 w 1501140"/>
              <a:gd name="connsiteY2" fmla="*/ 114300 h 830580"/>
              <a:gd name="connsiteX3" fmla="*/ 1501140 w 150114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830580">
                <a:moveTo>
                  <a:pt x="0" y="830580"/>
                </a:moveTo>
                <a:cubicBezTo>
                  <a:pt x="200025" y="810260"/>
                  <a:pt x="400050" y="789940"/>
                  <a:pt x="563880" y="670560"/>
                </a:cubicBezTo>
                <a:cubicBezTo>
                  <a:pt x="727710" y="551180"/>
                  <a:pt x="826770" y="226060"/>
                  <a:pt x="982980" y="114300"/>
                </a:cubicBezTo>
                <a:cubicBezTo>
                  <a:pt x="1139190" y="2540"/>
                  <a:pt x="1395730" y="24130"/>
                  <a:pt x="1501140" y="0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93551" y="20613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Deep learning, current issues</a:t>
            </a:r>
            <a:endParaRPr lang="en-US" altLang="ko-KR" b="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198" y="1006570"/>
            <a:ext cx="8947290" cy="3693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dirty="0" smtClean="0">
                <a:solidFill>
                  <a:srgbClr val="000000"/>
                </a:solidFill>
              </a:rPr>
              <a:t>Deep learning is current issues and AI keyword</a:t>
            </a:r>
            <a:endParaRPr lang="en-US" altLang="ko-KR" sz="1800" b="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9225" y="1628800"/>
            <a:ext cx="4943949" cy="1277273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333333"/>
                </a:solidFill>
              </a:rPr>
              <a:t>Deep learning makes AI a better learning machine</a:t>
            </a:r>
            <a:endParaRPr lang="en-US" altLang="ko-KR" sz="1200" dirty="0" smtClean="0">
              <a:solidFill>
                <a:srgbClr val="333333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Overcoming the basic weakness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Powerful GPU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400" b="0" dirty="0">
                <a:solidFill>
                  <a:srgbClr val="333333"/>
                </a:solidFill>
              </a:rPr>
              <a:t>Big data is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a good trainer</a:t>
            </a:r>
            <a:endParaRPr lang="en-US" altLang="ko-KR" sz="1400" b="0" dirty="0">
              <a:solidFill>
                <a:srgbClr val="333333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4875569" y="1628800"/>
            <a:ext cx="0" cy="475252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타원 3"/>
          <p:cNvSpPr/>
          <p:nvPr/>
        </p:nvSpPr>
        <p:spPr bwMode="auto">
          <a:xfrm>
            <a:off x="1341850" y="3077311"/>
            <a:ext cx="1764196" cy="1764196"/>
          </a:xfrm>
          <a:prstGeom prst="ellipse">
            <a:avLst/>
          </a:prstGeom>
          <a:solidFill>
            <a:srgbClr val="0070C0">
              <a:alpha val="50000"/>
            </a:srgb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666966" y="3832320"/>
            <a:ext cx="1764196" cy="1764196"/>
          </a:xfrm>
          <a:prstGeom prst="ellipse">
            <a:avLst/>
          </a:prstGeom>
          <a:solidFill>
            <a:srgbClr val="FFFF00">
              <a:alpha val="50000"/>
            </a:srgb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2043426" y="3845687"/>
            <a:ext cx="1764196" cy="1764196"/>
          </a:xfrm>
          <a:prstGeom prst="ellipse">
            <a:avLst/>
          </a:prstGeom>
          <a:solidFill>
            <a:srgbClr val="92D050">
              <a:alpha val="50000"/>
            </a:srgb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1780" y="3285920"/>
            <a:ext cx="1121476" cy="523220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r>
              <a:rPr lang="en-US" altLang="ko-KR" sz="1400" dirty="0" smtClean="0">
                <a:solidFill>
                  <a:srgbClr val="333333"/>
                </a:solidFill>
              </a:rPr>
              <a:t>Smart algorithms</a:t>
            </a:r>
            <a:endParaRPr lang="en-US" altLang="ko-KR" sz="1200" b="0" dirty="0">
              <a:solidFill>
                <a:srgbClr val="33333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7436" y="4615082"/>
            <a:ext cx="1643883" cy="523220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333333"/>
                </a:solidFill>
              </a:rPr>
              <a:t>Cloud</a:t>
            </a:r>
            <a:br>
              <a:rPr lang="en-US" altLang="ko-KR" sz="1400" dirty="0" smtClean="0">
                <a:solidFill>
                  <a:srgbClr val="333333"/>
                </a:solidFill>
              </a:rPr>
            </a:br>
            <a:r>
              <a:rPr lang="en-US" altLang="ko-KR" sz="1400" dirty="0" smtClean="0">
                <a:solidFill>
                  <a:srgbClr val="333333"/>
                </a:solidFill>
              </a:rPr>
              <a:t>computing</a:t>
            </a:r>
            <a:endParaRPr lang="en-US" altLang="ko-KR" sz="1200" b="0" dirty="0">
              <a:solidFill>
                <a:srgbClr val="33333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3235" y="4600099"/>
            <a:ext cx="1643883" cy="523220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333333"/>
                </a:solidFill>
              </a:rPr>
              <a:t>Lots of</a:t>
            </a:r>
            <a:br>
              <a:rPr lang="en-US" altLang="ko-KR" sz="1400" dirty="0" smtClean="0">
                <a:solidFill>
                  <a:srgbClr val="333333"/>
                </a:solidFill>
              </a:rPr>
            </a:br>
            <a:r>
              <a:rPr lang="en-US" altLang="ko-KR" sz="1400" dirty="0" smtClean="0">
                <a:solidFill>
                  <a:srgbClr val="333333"/>
                </a:solidFill>
              </a:rPr>
              <a:t>training data</a:t>
            </a:r>
            <a:endParaRPr lang="en-US" altLang="ko-KR" sz="1200" b="0" dirty="0">
              <a:solidFill>
                <a:srgbClr val="333333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8643" y="3861048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Better </a:t>
            </a:r>
            <a:r>
              <a:rPr lang="en-US" altLang="ko-KR" sz="2000" dirty="0">
                <a:solidFill>
                  <a:srgbClr val="FF0000"/>
                </a:solidFill>
              </a:rPr>
              <a:t/>
            </a:r>
            <a:br>
              <a:rPr lang="en-US" altLang="ko-KR" sz="2000" dirty="0">
                <a:solidFill>
                  <a:srgbClr val="FF0000"/>
                </a:solidFill>
              </a:rPr>
            </a:br>
            <a:r>
              <a:rPr lang="en-US" altLang="ko-KR" sz="2000" dirty="0" smtClean="0">
                <a:solidFill>
                  <a:srgbClr val="FF0000"/>
                </a:solidFill>
              </a:rPr>
              <a:t>Deep Learning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0004" y="1628800"/>
            <a:ext cx="4657531" cy="1169551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333333"/>
                </a:solidFill>
              </a:rPr>
              <a:t>AI with deep learning is core technology</a:t>
            </a:r>
            <a:br>
              <a:rPr lang="en-US" altLang="ko-KR" sz="1400" dirty="0" smtClean="0">
                <a:solidFill>
                  <a:srgbClr val="333333"/>
                </a:solidFill>
              </a:rPr>
            </a:br>
            <a:r>
              <a:rPr lang="en-US" altLang="ko-KR" sz="1400" dirty="0" smtClean="0">
                <a:solidFill>
                  <a:srgbClr val="333333"/>
                </a:solidFill>
              </a:rPr>
              <a:t>leading industry 4.0</a:t>
            </a:r>
            <a:endParaRPr lang="en-US" altLang="ko-KR" sz="1200" dirty="0" smtClean="0">
              <a:solidFill>
                <a:srgbClr val="333333"/>
              </a:solidFill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Extreme </a:t>
            </a:r>
            <a:r>
              <a:rPr lang="en-US" altLang="ko-KR" sz="1400" b="0" dirty="0">
                <a:solidFill>
                  <a:srgbClr val="333333"/>
                </a:solidFill>
              </a:rPr>
              <a:t>automation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makes </a:t>
            </a:r>
            <a:r>
              <a:rPr lang="en-US" altLang="ko-KR" sz="1400" b="0" dirty="0">
                <a:solidFill>
                  <a:srgbClr val="333333"/>
                </a:solidFill>
              </a:rPr>
              <a:t>complex </a:t>
            </a:r>
            <a:r>
              <a:rPr lang="en-US" altLang="ko-KR" sz="1400" b="0" dirty="0" smtClean="0">
                <a:solidFill>
                  <a:srgbClr val="333333"/>
                </a:solidFill>
              </a:rPr>
              <a:t>decisions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333333"/>
                </a:solidFill>
              </a:rPr>
              <a:t>Rising to new business models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343503" y="5804334"/>
            <a:ext cx="4233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/>
              <a:t>* </a:t>
            </a:r>
            <a:r>
              <a:rPr lang="en-US" altLang="ko-KR" sz="1000" b="0" kern="0" dirty="0">
                <a:solidFill>
                  <a:srgbClr val="004785"/>
                </a:solidFill>
              </a:rPr>
              <a:t>“Extreme automation and connectivity”, 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UBS investment bank ,2016</a:t>
            </a:r>
            <a:endParaRPr lang="en-US" altLang="ko-KR" sz="1000" b="0" kern="0" dirty="0">
              <a:solidFill>
                <a:srgbClr val="004785"/>
              </a:solidFill>
            </a:endParaRPr>
          </a:p>
        </p:txBody>
      </p:sp>
      <p:sp>
        <p:nvSpPr>
          <p:cNvPr id="8" name="오른쪽 화살표 7"/>
          <p:cNvSpPr/>
          <p:nvPr/>
        </p:nvSpPr>
        <p:spPr bwMode="auto">
          <a:xfrm>
            <a:off x="5590161" y="3660238"/>
            <a:ext cx="936104" cy="8180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Machine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6824944" y="3670711"/>
            <a:ext cx="936104" cy="81807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Auto</a:t>
            </a:r>
            <a:b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</a:br>
            <a:r>
              <a:rPr kumimoji="0" lang="en-US" altLang="ko-KR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labor act.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5596649" y="4622305"/>
            <a:ext cx="936104" cy="81807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AI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>
            <a:off x="6824944" y="4622305"/>
            <a:ext cx="936104" cy="81807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Auto</a:t>
            </a:r>
            <a:b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</a:b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intel.</a:t>
            </a:r>
            <a:r>
              <a:rPr kumimoji="0" lang="en-US" altLang="ko-KR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견고딕" pitchFamily="18" charset="-127"/>
              </a:rPr>
              <a:t> act.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3586" y="5804334"/>
            <a:ext cx="49553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kern="0" dirty="0" smtClean="0">
                <a:solidFill>
                  <a:srgbClr val="004785"/>
                </a:solidFill>
              </a:rPr>
              <a:t>*  “Deep learning</a:t>
            </a:r>
            <a:r>
              <a:rPr lang="en-US" altLang="ko-KR" sz="1000" b="0" kern="0" dirty="0">
                <a:solidFill>
                  <a:srgbClr val="004785"/>
                </a:solidFill>
              </a:rPr>
              <a:t>”, Yann </a:t>
            </a:r>
            <a:r>
              <a:rPr lang="en-US" altLang="ko-KR" sz="1000" b="0" kern="0" dirty="0" err="1" smtClean="0">
                <a:solidFill>
                  <a:srgbClr val="004785"/>
                </a:solidFill>
              </a:rPr>
              <a:t>LeCun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, </a:t>
            </a:r>
            <a:r>
              <a:rPr lang="en-US" altLang="ko-KR" sz="1000" b="0" kern="0" dirty="0">
                <a:solidFill>
                  <a:srgbClr val="004785"/>
                </a:solidFill>
              </a:rPr>
              <a:t>Director of 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A.I.  </a:t>
            </a:r>
            <a:r>
              <a:rPr lang="en-US" altLang="ko-KR" sz="1000" b="0" kern="0" dirty="0">
                <a:solidFill>
                  <a:srgbClr val="004785"/>
                </a:solidFill>
              </a:rPr>
              <a:t>Research at Facebook, 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2015</a:t>
            </a:r>
          </a:p>
          <a:p>
            <a:pPr algn="l"/>
            <a:r>
              <a:rPr lang="en-US" altLang="ko-KR" sz="1000" b="0" kern="0" dirty="0" smtClean="0">
                <a:solidFill>
                  <a:srgbClr val="004785"/>
                </a:solidFill>
              </a:rPr>
              <a:t>*  “Importance of Deep learning”, Prof. Jong-Tae Lee, Univ. of Dong-</a:t>
            </a:r>
            <a:r>
              <a:rPr lang="en-US" altLang="ko-KR" sz="1000" b="0" kern="0" dirty="0" err="1" smtClean="0">
                <a:solidFill>
                  <a:srgbClr val="004785"/>
                </a:solidFill>
              </a:rPr>
              <a:t>guk</a:t>
            </a:r>
            <a:r>
              <a:rPr lang="en-US" altLang="ko-KR" sz="1000" b="0" kern="0" dirty="0" smtClean="0">
                <a:solidFill>
                  <a:srgbClr val="004785"/>
                </a:solidFill>
              </a:rPr>
              <a:t>, 2016</a:t>
            </a:r>
          </a:p>
        </p:txBody>
      </p:sp>
      <p:sp>
        <p:nvSpPr>
          <p:cNvPr id="15" name="폭발 2 14"/>
          <p:cNvSpPr/>
          <p:nvPr/>
        </p:nvSpPr>
        <p:spPr bwMode="auto">
          <a:xfrm>
            <a:off x="8094387" y="3475490"/>
            <a:ext cx="1296144" cy="1080120"/>
          </a:xfrm>
          <a:prstGeom prst="irregularSeal2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chemeClr val="bg1"/>
                </a:solidFill>
                <a:latin typeface="Arial" charset="0"/>
              </a:rPr>
              <a:t>Industrial</a:t>
            </a:r>
            <a:br>
              <a:rPr lang="en-US" altLang="ko-KR" sz="12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altLang="ko-KR" sz="1200" dirty="0" smtClean="0">
                <a:solidFill>
                  <a:schemeClr val="bg1"/>
                </a:solidFill>
                <a:latin typeface="Arial" charset="0"/>
              </a:rPr>
              <a:t>Revolution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폭발 2 23"/>
          <p:cNvSpPr/>
          <p:nvPr/>
        </p:nvSpPr>
        <p:spPr bwMode="auto">
          <a:xfrm>
            <a:off x="8094387" y="4472763"/>
            <a:ext cx="1296144" cy="1080120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HY견고딕" pitchFamily="18" charset="-127"/>
              </a:rPr>
              <a:t>?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69772" y="253760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What are the expected values of industry application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197" y="923236"/>
            <a:ext cx="8812443" cy="1569660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1800" b="0" kern="0" dirty="0">
                <a:solidFill>
                  <a:srgbClr val="000000"/>
                </a:solidFill>
              </a:rPr>
              <a:t>Appling </a:t>
            </a:r>
            <a:r>
              <a:rPr lang="en-US" altLang="ko-KR" sz="1800" b="0" kern="0" dirty="0" smtClean="0">
                <a:solidFill>
                  <a:srgbClr val="000000"/>
                </a:solidFill>
              </a:rPr>
              <a:t>AI  </a:t>
            </a:r>
            <a:r>
              <a:rPr lang="en-US" altLang="ko-KR" sz="1800" b="0" kern="0" dirty="0">
                <a:solidFill>
                  <a:srgbClr val="000000"/>
                </a:solidFill>
              </a:rPr>
              <a:t>to the industry,</a:t>
            </a:r>
            <a:r>
              <a:rPr lang="ko-KR" altLang="en-US" sz="1800" b="0" kern="0" dirty="0">
                <a:solidFill>
                  <a:srgbClr val="000000"/>
                </a:solidFill>
              </a:rPr>
              <a:t> </a:t>
            </a:r>
            <a:r>
              <a:rPr lang="en-US" altLang="ko-KR" sz="1800" b="0" kern="0" dirty="0">
                <a:solidFill>
                  <a:srgbClr val="000000"/>
                </a:solidFill>
              </a:rPr>
              <a:t>the </a:t>
            </a:r>
            <a:r>
              <a:rPr lang="en-US" altLang="ko-KR" sz="1800" b="0" kern="0" dirty="0" smtClean="0">
                <a:solidFill>
                  <a:srgbClr val="000000"/>
                </a:solidFill>
              </a:rPr>
              <a:t>value </a:t>
            </a:r>
            <a:r>
              <a:rPr lang="en-US" altLang="ko-KR" sz="1800" b="0" kern="0" dirty="0">
                <a:solidFill>
                  <a:srgbClr val="000000"/>
                </a:solidFill>
              </a:rPr>
              <a:t>is important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0000"/>
                </a:solidFill>
              </a:rPr>
              <a:t>Considering economic value, AI  is applied with the industry</a:t>
            </a:r>
            <a:br>
              <a:rPr lang="en-US" altLang="ko-KR" sz="1400" b="0" dirty="0" smtClean="0">
                <a:solidFill>
                  <a:srgbClr val="000000"/>
                </a:solidFill>
              </a:rPr>
            </a:br>
            <a:r>
              <a:rPr lang="en-US" altLang="ko-KR" sz="1100" b="0" dirty="0" smtClean="0">
                <a:solidFill>
                  <a:srgbClr val="000000"/>
                </a:solidFill>
              </a:rPr>
              <a:t>(* kipthis.com) (</a:t>
            </a:r>
            <a:r>
              <a:rPr lang="en-US" altLang="ko-KR" sz="1100" dirty="0">
                <a:solidFill>
                  <a:srgbClr val="000000"/>
                </a:solidFill>
              </a:rPr>
              <a:t>* </a:t>
            </a:r>
            <a:r>
              <a:rPr lang="en-US" altLang="ko-KR" sz="1100" b="0" kern="0" dirty="0">
                <a:solidFill>
                  <a:srgbClr val="000000"/>
                </a:solidFill>
              </a:rPr>
              <a:t>“Extreme automation and connectivity”, UBS investment bank ,</a:t>
            </a:r>
            <a:r>
              <a:rPr lang="en-US" altLang="ko-KR" sz="1100" b="0" kern="0" dirty="0" smtClean="0">
                <a:solidFill>
                  <a:srgbClr val="000000"/>
                </a:solidFill>
              </a:rPr>
              <a:t>2016</a:t>
            </a:r>
            <a:r>
              <a:rPr lang="en-US" altLang="ko-KR" sz="1100" b="0" dirty="0" smtClean="0">
                <a:solidFill>
                  <a:srgbClr val="000000"/>
                </a:solidFill>
              </a:rPr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1400" b="0" kern="0" dirty="0">
                <a:solidFill>
                  <a:srgbClr val="000000"/>
                </a:solidFill>
              </a:rPr>
              <a:t>T</a:t>
            </a:r>
            <a:r>
              <a:rPr lang="en-US" altLang="ko-KR" sz="1400" b="0" kern="0" dirty="0" smtClean="0">
                <a:solidFill>
                  <a:srgbClr val="000000"/>
                </a:solidFill>
              </a:rPr>
              <a:t>echnical revolution must be applied firstly to the </a:t>
            </a:r>
            <a:r>
              <a:rPr lang="en-US" altLang="ko-KR" sz="1400" b="0" kern="0" dirty="0">
                <a:solidFill>
                  <a:srgbClr val="000000"/>
                </a:solidFill>
              </a:rPr>
              <a:t>industrial area according </a:t>
            </a:r>
            <a:r>
              <a:rPr lang="en-US" altLang="ko-KR" sz="1400" b="0" kern="0" dirty="0" smtClean="0">
                <a:solidFill>
                  <a:srgbClr val="000000"/>
                </a:solidFill>
              </a:rPr>
              <a:t>to</a:t>
            </a:r>
            <a:br>
              <a:rPr lang="en-US" altLang="ko-KR" sz="1400" b="0" kern="0" dirty="0" smtClean="0">
                <a:solidFill>
                  <a:srgbClr val="000000"/>
                </a:solidFill>
              </a:rPr>
            </a:br>
            <a:r>
              <a:rPr lang="en-US" altLang="ko-KR" sz="1400" b="0" kern="0" dirty="0" smtClean="0">
                <a:solidFill>
                  <a:srgbClr val="000000"/>
                </a:solidFill>
              </a:rPr>
              <a:t>the economic standard</a:t>
            </a:r>
            <a:br>
              <a:rPr lang="en-US" altLang="ko-KR" sz="1400" b="0" kern="0" dirty="0" smtClean="0">
                <a:solidFill>
                  <a:srgbClr val="000000"/>
                </a:solidFill>
              </a:rPr>
            </a:br>
            <a:r>
              <a:rPr lang="en-US" altLang="ko-KR" sz="1100" b="0" kern="0" dirty="0" smtClean="0">
                <a:solidFill>
                  <a:srgbClr val="000000"/>
                </a:solidFill>
              </a:rPr>
              <a:t>(* “Only </a:t>
            </a:r>
            <a:r>
              <a:rPr lang="en-US" altLang="ko-KR" sz="1100" b="0" kern="0" dirty="0">
                <a:solidFill>
                  <a:srgbClr val="000000"/>
                </a:solidFill>
              </a:rPr>
              <a:t>the Paranoid Survive”, Andrew S Grove)</a:t>
            </a:r>
            <a:endParaRPr lang="en-US" altLang="ko-KR" sz="1400" b="0" kern="0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99515" y="2467241"/>
            <a:ext cx="4545974" cy="1321799"/>
            <a:chOff x="6076095" y="941624"/>
            <a:chExt cx="3577547" cy="21101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095" y="941624"/>
              <a:ext cx="3577547" cy="1684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436591" y="2609554"/>
              <a:ext cx="2821921" cy="442204"/>
            </a:xfrm>
            <a:prstGeom prst="rect">
              <a:avLst/>
            </a:prstGeom>
          </p:spPr>
          <p:txBody>
            <a:bodyPr wrap="square" lIns="0" rtlCol="0">
              <a:spAutoFit/>
            </a:bodyPr>
            <a:lstStyle/>
            <a:p>
              <a:r>
                <a:rPr lang="en-US" altLang="ko-KR" sz="1200" b="0" kern="0" dirty="0" smtClean="0"/>
                <a:t>The 1</a:t>
              </a:r>
              <a:r>
                <a:rPr lang="en-US" altLang="ko-KR" sz="1200" b="0" kern="0" baseline="30000" dirty="0" smtClean="0"/>
                <a:t>st</a:t>
              </a:r>
              <a:r>
                <a:rPr lang="en-US" altLang="ko-KR" sz="1200" b="0" kern="0" dirty="0" smtClean="0"/>
                <a:t> Industrial Revolution Impact</a:t>
              </a:r>
              <a:endParaRPr lang="ko-KR" altLang="en-US" sz="1200" b="0" kern="0" dirty="0" smtClean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99516" y="5414218"/>
            <a:ext cx="4533226" cy="1327150"/>
            <a:chOff x="574959" y="4926697"/>
            <a:chExt cx="8515839" cy="1839394"/>
          </a:xfrm>
        </p:grpSpPr>
        <p:grpSp>
          <p:nvGrpSpPr>
            <p:cNvPr id="13" name="그룹 12"/>
            <p:cNvGrpSpPr/>
            <p:nvPr/>
          </p:nvGrpSpPr>
          <p:grpSpPr>
            <a:xfrm>
              <a:off x="574959" y="4926697"/>
              <a:ext cx="8515839" cy="1479316"/>
              <a:chOff x="1136576" y="4797152"/>
              <a:chExt cx="7344816" cy="179145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2137" y="5150113"/>
                <a:ext cx="1612404" cy="1190698"/>
              </a:xfrm>
              <a:prstGeom prst="rect">
                <a:avLst/>
              </a:prstGeom>
            </p:spPr>
          </p:pic>
          <p:sp>
            <p:nvSpPr>
              <p:cNvPr id="6" name="덧셈 기호 5"/>
              <p:cNvSpPr/>
              <p:nvPr/>
            </p:nvSpPr>
            <p:spPr bwMode="auto">
              <a:xfrm>
                <a:off x="2875974" y="5277410"/>
                <a:ext cx="936104" cy="936104"/>
              </a:xfrm>
              <a:prstGeom prst="mathPlus">
                <a:avLst/>
              </a:prstGeom>
              <a:solidFill>
                <a:schemeClr val="accent4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HY견고딕" pitchFamily="18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7841" y="4987482"/>
                <a:ext cx="1098380" cy="1376954"/>
              </a:xfrm>
              <a:prstGeom prst="rect">
                <a:avLst/>
              </a:prstGeom>
            </p:spPr>
          </p:pic>
          <p:sp>
            <p:nvSpPr>
              <p:cNvPr id="10" name="등호 9"/>
              <p:cNvSpPr/>
              <p:nvPr/>
            </p:nvSpPr>
            <p:spPr bwMode="auto">
              <a:xfrm>
                <a:off x="5830329" y="5277410"/>
                <a:ext cx="936104" cy="936104"/>
              </a:xfrm>
              <a:prstGeom prst="mathEqual">
                <a:avLst/>
              </a:prstGeom>
              <a:solidFill>
                <a:schemeClr val="accent4"/>
              </a:solidFill>
              <a:ln w="127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HY견고딕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2457" y="5013142"/>
                <a:ext cx="1269677" cy="1575463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 bwMode="auto">
              <a:xfrm>
                <a:off x="1136576" y="4797152"/>
                <a:ext cx="7344816" cy="179145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HY견고딕" pitchFamily="18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4961" y="6382178"/>
              <a:ext cx="8515837" cy="383913"/>
            </a:xfrm>
            <a:prstGeom prst="rect">
              <a:avLst/>
            </a:prstGeom>
          </p:spPr>
          <p:txBody>
            <a:bodyPr wrap="square" lIns="0" rtlCol="0">
              <a:spAutoFit/>
            </a:bodyPr>
            <a:lstStyle/>
            <a:p>
              <a:r>
                <a:rPr lang="en-US" altLang="ko-KR" sz="1200" b="0" kern="0" dirty="0" smtClean="0"/>
                <a:t>The 4</a:t>
              </a:r>
              <a:r>
                <a:rPr lang="en-US" altLang="ko-KR" sz="1200" b="0" kern="0" baseline="30000" dirty="0" smtClean="0"/>
                <a:t>th</a:t>
              </a:r>
              <a:r>
                <a:rPr lang="en-US" altLang="ko-KR" sz="1200" b="0" kern="0" dirty="0" smtClean="0"/>
                <a:t> Industrial Revolution – AI Impact</a:t>
              </a:r>
              <a:endParaRPr lang="ko-KR" altLang="en-US" sz="1200" b="0" kern="0" dirty="0" smtClean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99515" y="3951953"/>
            <a:ext cx="4554310" cy="1357118"/>
            <a:chOff x="5089393" y="2836610"/>
            <a:chExt cx="4256095" cy="20209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l="6121"/>
            <a:stretch/>
          </p:blipFill>
          <p:spPr>
            <a:xfrm>
              <a:off x="5089393" y="2836610"/>
              <a:ext cx="4256095" cy="1684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658363" y="4445105"/>
              <a:ext cx="3217051" cy="412502"/>
            </a:xfrm>
            <a:prstGeom prst="rect">
              <a:avLst/>
            </a:prstGeom>
          </p:spPr>
          <p:txBody>
            <a:bodyPr wrap="square" lIns="0" rtlCol="0">
              <a:spAutoFit/>
            </a:bodyPr>
            <a:lstStyle/>
            <a:p>
              <a:r>
                <a:rPr lang="en-US" altLang="ko-KR" sz="1200" b="0" kern="0" dirty="0" smtClean="0"/>
                <a:t>Internet Revolution Impact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27007" y="4138048"/>
            <a:ext cx="43185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 dirty="0" smtClean="0"/>
              <a:t>Small business with </a:t>
            </a:r>
            <a:r>
              <a:rPr lang="en-US" altLang="ko-KR" sz="1600" b="0" dirty="0"/>
              <a:t>the </a:t>
            </a:r>
            <a:r>
              <a:rPr lang="en-US" altLang="ko-KR" sz="1600" b="0" dirty="0" smtClean="0"/>
              <a:t>Internet</a:t>
            </a:r>
            <a:br>
              <a:rPr lang="en-US" altLang="ko-KR" sz="1600" b="0" dirty="0" smtClean="0"/>
            </a:br>
            <a:r>
              <a:rPr lang="en-US" altLang="ko-KR" sz="1100" b="0" dirty="0" smtClean="0"/>
              <a:t>(* MIT </a:t>
            </a:r>
            <a:r>
              <a:rPr lang="en-US" altLang="ko-KR" sz="1100" b="0" dirty="0"/>
              <a:t>Tech, 2014)</a:t>
            </a:r>
            <a:endParaRPr lang="en-US" altLang="ko-KR" sz="1600" b="0" dirty="0"/>
          </a:p>
        </p:txBody>
      </p:sp>
      <p:sp>
        <p:nvSpPr>
          <p:cNvPr id="11" name="직사각형 10"/>
          <p:cNvSpPr/>
          <p:nvPr/>
        </p:nvSpPr>
        <p:spPr>
          <a:xfrm>
            <a:off x="735343" y="2706346"/>
            <a:ext cx="43204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 dirty="0" smtClean="0"/>
              <a:t>Cotton </a:t>
            </a:r>
            <a:r>
              <a:rPr lang="en-US" altLang="ko-KR" sz="1600" b="0" dirty="0"/>
              <a:t>industry </a:t>
            </a:r>
            <a:r>
              <a:rPr lang="en-US" altLang="ko-KR" sz="1600" b="0" dirty="0" smtClean="0"/>
              <a:t>in the </a:t>
            </a:r>
            <a:r>
              <a:rPr lang="en-US" altLang="ko-KR" sz="1600" b="0" dirty="0"/>
              <a:t>industrial </a:t>
            </a:r>
            <a:r>
              <a:rPr lang="en-US" altLang="ko-KR" sz="1600" b="0" dirty="0" smtClean="0"/>
              <a:t>revolution</a:t>
            </a:r>
            <a:br>
              <a:rPr lang="en-US" altLang="ko-KR" sz="1600" b="0" dirty="0" smtClean="0"/>
            </a:br>
            <a:r>
              <a:rPr lang="en-US" altLang="ko-KR" sz="1100" b="0" dirty="0" smtClean="0"/>
              <a:t>(* Manchester</a:t>
            </a:r>
            <a:r>
              <a:rPr lang="en-US" altLang="ko-KR" sz="1100" b="0" dirty="0"/>
              <a:t>, 1951)</a:t>
            </a:r>
            <a:endParaRPr lang="en-US" altLang="ko-KR" sz="1600" b="0" dirty="0"/>
          </a:p>
        </p:txBody>
      </p:sp>
      <p:cxnSp>
        <p:nvCxnSpPr>
          <p:cNvPr id="23" name="직선 연결선 22"/>
          <p:cNvCxnSpPr/>
          <p:nvPr/>
        </p:nvCxnSpPr>
        <p:spPr bwMode="auto">
          <a:xfrm>
            <a:off x="632520" y="3782536"/>
            <a:ext cx="8856984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/>
          <p:cNvCxnSpPr/>
          <p:nvPr/>
        </p:nvCxnSpPr>
        <p:spPr bwMode="auto">
          <a:xfrm>
            <a:off x="4592960" y="2426697"/>
            <a:ext cx="0" cy="417715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직선 연결선 26"/>
          <p:cNvCxnSpPr/>
          <p:nvPr/>
        </p:nvCxnSpPr>
        <p:spPr bwMode="auto">
          <a:xfrm>
            <a:off x="632520" y="5301208"/>
            <a:ext cx="8856984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직사각형 30"/>
          <p:cNvSpPr/>
          <p:nvPr/>
        </p:nvSpPr>
        <p:spPr>
          <a:xfrm>
            <a:off x="735343" y="5612281"/>
            <a:ext cx="3786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b="0" dirty="0" smtClean="0"/>
              <a:t>What industry with </a:t>
            </a:r>
            <a:r>
              <a:rPr lang="en-US" altLang="ko-KR" sz="1600" b="0" dirty="0"/>
              <a:t>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3727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409575" y="255712"/>
            <a:ext cx="9151937" cy="369332"/>
          </a:xfrm>
        </p:spPr>
        <p:txBody>
          <a:bodyPr/>
          <a:lstStyle/>
          <a:p>
            <a:r>
              <a:rPr lang="en-US" altLang="ko-KR" dirty="0" smtClean="0"/>
              <a:t>Definition  of AI</a:t>
            </a:r>
            <a:endParaRPr lang="ko-KR" altLang="en-US" dirty="0"/>
          </a:p>
        </p:txBody>
      </p:sp>
      <p:sp>
        <p:nvSpPr>
          <p:cNvPr id="89" name="직사각형 82"/>
          <p:cNvSpPr/>
          <p:nvPr/>
        </p:nvSpPr>
        <p:spPr>
          <a:xfrm>
            <a:off x="8049344" y="907266"/>
            <a:ext cx="2248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0" dirty="0" smtClean="0"/>
              <a:t>* </a:t>
            </a:r>
            <a:r>
              <a:rPr lang="en-US" altLang="ko-KR" sz="1000" b="0" dirty="0"/>
              <a:t>http:// </a:t>
            </a:r>
            <a:r>
              <a:rPr lang="en-US" altLang="ko-KR" sz="1000" b="0" dirty="0">
                <a:hlinkClick r:id="rId3"/>
              </a:rPr>
              <a:t>www.cse.buffalo.esu</a:t>
            </a:r>
            <a:r>
              <a:rPr lang="en-US" altLang="ko-KR" sz="1000" b="0" dirty="0" smtClean="0">
                <a:hlinkClick r:id="rId3"/>
              </a:rPr>
              <a:t>/</a:t>
            </a:r>
            <a:r>
              <a:rPr lang="en-US" altLang="ko-KR" sz="1000" b="0" dirty="0" smtClean="0"/>
              <a:t> </a:t>
            </a:r>
            <a:endParaRPr lang="ko-KR" altLang="en-US" sz="1000" b="0" dirty="0"/>
          </a:p>
        </p:txBody>
      </p:sp>
      <p:graphicFrame>
        <p:nvGraphicFramePr>
          <p:cNvPr id="99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78543"/>
              </p:ext>
            </p:extLst>
          </p:nvPr>
        </p:nvGraphicFramePr>
        <p:xfrm>
          <a:off x="617690" y="1312750"/>
          <a:ext cx="8050261" cy="105708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744939"/>
                <a:gridCol w="872469"/>
                <a:gridCol w="5432853"/>
              </a:tblGrid>
              <a:tr h="198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</a:rPr>
                        <a:t>Definition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643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kern="10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Marvin Minsky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kern="10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1968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900" kern="10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“The science of making machines do things that would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require intelligence if done by humans”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43332"/>
              </p:ext>
            </p:extLst>
          </p:nvPr>
        </p:nvGraphicFramePr>
        <p:xfrm>
          <a:off x="617691" y="2852936"/>
          <a:ext cx="5559445" cy="322383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94950"/>
                <a:gridCol w="4464495"/>
              </a:tblGrid>
              <a:tr h="18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b="0" kern="100" spc="-100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Artificial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Narrow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Intelligence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non-sentient A.I. that is focused on 1 task</a:t>
                      </a: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no genuine intelligence, no self-awareness</a:t>
                      </a:r>
                      <a:endParaRPr lang="en-US" altLang="ko-KR" sz="1000" b="0" kern="100" spc="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285750" indent="-28575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in Ted Greenwald wrote (2011) : "The iPhone + Siri = hybrid AI. Combining AI techniques  massive data in the cloud."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5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Artificial </a:t>
                      </a:r>
                      <a:b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General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Intelligence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b="0" kern="100" spc="0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performing any intellectual task like a human</a:t>
                      </a:r>
                    </a:p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with the ability to apply intelligence to any problem</a:t>
                      </a:r>
                    </a:p>
                    <a:p>
                      <a:pPr marL="285750" indent="-2857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n"/>
                      </a:pPr>
                      <a:r>
                        <a:rPr lang="en-US" altLang="ko-KR" sz="1400" b="0" kern="10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accomplish specific problem solving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Chapp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34" y="4913020"/>
            <a:ext cx="1353676" cy="135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-alphago-logo-540x3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14" y="3124568"/>
            <a:ext cx="2617282" cy="161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iri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83" y="2852936"/>
            <a:ext cx="981001" cy="58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bm watson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320" y="2570650"/>
            <a:ext cx="1081756" cy="10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bot-Visions-by-Isaac-Asimov-book-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08" y="4679373"/>
            <a:ext cx="1236008" cy="18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one">
  <a:themeElements>
    <a:clrScheme name="template_one 1">
      <a:dk1>
        <a:srgbClr val="004785"/>
      </a:dk1>
      <a:lt1>
        <a:srgbClr val="FFFFFF"/>
      </a:lt1>
      <a:dk2>
        <a:srgbClr val="004785"/>
      </a:dk2>
      <a:lt2>
        <a:srgbClr val="808080"/>
      </a:lt2>
      <a:accent1>
        <a:srgbClr val="3E7898"/>
      </a:accent1>
      <a:accent2>
        <a:srgbClr val="C0D8E6"/>
      </a:accent2>
      <a:accent3>
        <a:srgbClr val="FFFFFF"/>
      </a:accent3>
      <a:accent4>
        <a:srgbClr val="003B71"/>
      </a:accent4>
      <a:accent5>
        <a:srgbClr val="AFBECA"/>
      </a:accent5>
      <a:accent6>
        <a:srgbClr val="AEC4D0"/>
      </a:accent6>
      <a:hlink>
        <a:srgbClr val="6EA5C4"/>
      </a:hlink>
      <a:folHlink>
        <a:srgbClr val="C0C0C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견고딕" pitchFamily="18" charset="-127"/>
          </a:defRPr>
        </a:defPPr>
      </a:lstStyle>
    </a:lnDef>
    <a:txDef>
      <a:spPr/>
      <a:bodyPr lIns="0"/>
      <a:lstStyle>
        <a:defPPr>
          <a:defRPr b="0" kern="0" dirty="0" smtClean="0"/>
        </a:defPPr>
      </a:lstStyle>
    </a:txDef>
  </a:objectDefaults>
  <a:extraClrSchemeLst>
    <a:extraClrScheme>
      <a:clrScheme name="template_one 1">
        <a:dk1>
          <a:srgbClr val="004785"/>
        </a:dk1>
        <a:lt1>
          <a:srgbClr val="FFFFFF"/>
        </a:lt1>
        <a:dk2>
          <a:srgbClr val="004785"/>
        </a:dk2>
        <a:lt2>
          <a:srgbClr val="808080"/>
        </a:lt2>
        <a:accent1>
          <a:srgbClr val="3E7898"/>
        </a:accent1>
        <a:accent2>
          <a:srgbClr val="C0D8E6"/>
        </a:accent2>
        <a:accent3>
          <a:srgbClr val="FFFFFF"/>
        </a:accent3>
        <a:accent4>
          <a:srgbClr val="003B71"/>
        </a:accent4>
        <a:accent5>
          <a:srgbClr val="AFBECA"/>
        </a:accent5>
        <a:accent6>
          <a:srgbClr val="AEC4D0"/>
        </a:accent6>
        <a:hlink>
          <a:srgbClr val="6EA5C4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template_one</Template>
  <TotalTime>55703</TotalTime>
  <Words>2231</Words>
  <Application>Microsoft Office PowerPoint</Application>
  <PresentationFormat>A4 Paper (210x297 mm)</PresentationFormat>
  <Paragraphs>467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HY견고딕</vt:lpstr>
      <vt:lpstr>Minion Regular</vt:lpstr>
      <vt:lpstr>굴림</vt:lpstr>
      <vt:lpstr>나눔고딕</vt:lpstr>
      <vt:lpstr>나눔고딕 ExtraBold</vt:lpstr>
      <vt:lpstr>맑은 고딕</vt:lpstr>
      <vt:lpstr>Arial</vt:lpstr>
      <vt:lpstr>Helvetica</vt:lpstr>
      <vt:lpstr>Times New Roman</vt:lpstr>
      <vt:lpstr>Wingdings</vt:lpstr>
      <vt:lpstr>template_one</vt:lpstr>
      <vt:lpstr>Applying Artificial Intelligence to the industry</vt:lpstr>
      <vt:lpstr>Table of Contents</vt:lpstr>
      <vt:lpstr>AI Market Impact</vt:lpstr>
      <vt:lpstr>AI Market Impact</vt:lpstr>
      <vt:lpstr>AI Social Impact</vt:lpstr>
      <vt:lpstr>AI on the rise, again</vt:lpstr>
      <vt:lpstr>Deep learning, current issues</vt:lpstr>
      <vt:lpstr>What are the expected values of industry application</vt:lpstr>
      <vt:lpstr>Definition  of AI</vt:lpstr>
      <vt:lpstr>Artificial Intelligence Applications</vt:lpstr>
      <vt:lpstr>Expected R&amp;D issues for Applying AI to the Industry</vt:lpstr>
      <vt:lpstr>Data Processing Steps in AI</vt:lpstr>
      <vt:lpstr>AI Service will be embedded in various devices</vt:lpstr>
      <vt:lpstr>Small Data Processing for AI Systems</vt:lpstr>
      <vt:lpstr>Small Data Processing for AI Systems</vt:lpstr>
      <vt:lpstr>Small Data Processing for AI Systems</vt:lpstr>
      <vt:lpstr>Fit intelligence performance in system</vt:lpstr>
      <vt:lpstr>Improving performance on embedded system</vt:lpstr>
      <vt:lpstr>Providing Safety with AI</vt:lpstr>
      <vt:lpstr>Application : self-driving car</vt:lpstr>
      <vt:lpstr>Application : intelligent robot</vt:lpstr>
      <vt:lpstr>Application : intelligent home</vt:lpstr>
      <vt:lpstr>Application : intelligent energy</vt:lpstr>
      <vt:lpstr>Application : AI Medical</vt:lpstr>
      <vt:lpstr>Application : Intelligent Manufacturing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Jeonghoon Kang</dc:creator>
  <cp:lastModifiedBy>JH Kang</cp:lastModifiedBy>
  <cp:revision>4310</cp:revision>
  <cp:lastPrinted>2016-10-31T02:11:38Z</cp:lastPrinted>
  <dcterms:created xsi:type="dcterms:W3CDTF">2007-08-30T06:56:12Z</dcterms:created>
  <dcterms:modified xsi:type="dcterms:W3CDTF">2016-11-03T21:31:09Z</dcterms:modified>
</cp:coreProperties>
</file>